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sldIdLst>
    <p:sldId id="259" r:id="rId5"/>
    <p:sldId id="261" r:id="rId6"/>
    <p:sldId id="268" r:id="rId7"/>
  </p:sldIdLst>
  <p:sldSz cx="428005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ext uri="{19B8F6BF-5375-455C-9EA6-DF929625EA0E}">
        <p15:presenceInfo xmlns:p15="http://schemas.microsoft.com/office/powerpoint/2012/main" userId="S::ucyihcp@ucl.ac.uk::5f259b6b-27f6-4b09-8495-590a8edf87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5F6"/>
    <a:srgbClr val="E6E6E6"/>
    <a:srgbClr val="FBF3F7"/>
    <a:srgbClr val="E6ECED"/>
    <a:srgbClr val="E5E5DE"/>
    <a:srgbClr val="F4F5EC"/>
    <a:srgbClr val="F6F6F6"/>
    <a:srgbClr val="CCFFFF"/>
    <a:srgbClr val="DCD7DB"/>
    <a:srgbClr val="DCD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85" autoAdjust="0"/>
    <p:restoredTop sz="92359" autoAdjust="0"/>
  </p:normalViewPr>
  <p:slideViewPr>
    <p:cSldViewPr snapToGrid="0" showGuides="1">
      <p:cViewPr>
        <p:scale>
          <a:sx n="51" d="100"/>
          <a:sy n="51" d="100"/>
        </p:scale>
        <p:origin x="-7800" y="-2512"/>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62"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76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a:extLst>
              <a:ext uri="{C183D7F6-B498-43B3-948B-1728B52AA6E4}">
                <adec:decorative xmlns:adec="http://schemas.microsoft.com/office/drawing/2017/decorative" val="0"/>
              </a:ext>
            </a:extLst>
          </p:cNvPr>
          <p:cNvSpPr>
            <a:spLocks noGrp="1"/>
          </p:cNvSpPr>
          <p:nvPr>
            <p:ph sz="quarter" idx="18" hasCustomPrompt="1"/>
          </p:nvPr>
        </p:nvSpPr>
        <p:spPr>
          <a:xfrm>
            <a:off x="1022351" y="5857198"/>
            <a:ext cx="13104812" cy="770697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4290306"/>
            <a:ext cx="13104000" cy="13305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Content Placeholder 4"/>
          <p:cNvSpPr>
            <a:spLocks noGrp="1"/>
          </p:cNvSpPr>
          <p:nvPr>
            <p:ph sz="quarter" idx="22" hasCustomPrompt="1"/>
          </p:nvPr>
        </p:nvSpPr>
        <p:spPr>
          <a:xfrm>
            <a:off x="1022400" y="14290306"/>
            <a:ext cx="13104000" cy="1330537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58565" y="5857198"/>
            <a:ext cx="13094134" cy="133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57200" y="5857198"/>
            <a:ext cx="13095499" cy="133380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14858237" y="19889788"/>
            <a:ext cx="13094463" cy="770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2"/>
          <p:cNvSpPr>
            <a:spLocks noGrp="1"/>
          </p:cNvSpPr>
          <p:nvPr>
            <p:ph sz="quarter" idx="20" hasCustomPrompt="1"/>
          </p:nvPr>
        </p:nvSpPr>
        <p:spPr>
          <a:xfrm>
            <a:off x="14858236" y="19889788"/>
            <a:ext cx="13094463" cy="770589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C183D7F6-B498-43B3-948B-1728B52AA6E4}">
                <adec:decorative xmlns:adec="http://schemas.microsoft.com/office/drawing/2017/decorative" val="1"/>
              </a:ext>
            </a:extLst>
          </p:cNvPr>
          <p:cNvSpPr/>
          <p:nvPr/>
        </p:nvSpPr>
        <p:spPr>
          <a:xfrm>
            <a:off x="28674000" y="5857198"/>
            <a:ext cx="13104000" cy="7706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2"/>
          <p:cNvSpPr>
            <a:spLocks noGrp="1"/>
          </p:cNvSpPr>
          <p:nvPr>
            <p:ph sz="quarter" idx="17" hasCustomPrompt="1"/>
          </p:nvPr>
        </p:nvSpPr>
        <p:spPr>
          <a:xfrm>
            <a:off x="28674000" y="5857198"/>
            <a:ext cx="13104000" cy="77069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2" name="Rectangle 21">
            <a:extLst>
              <a:ext uri="{C183D7F6-B498-43B3-948B-1728B52AA6E4}">
                <adec:decorative xmlns:adec="http://schemas.microsoft.com/office/drawing/2017/decorative" val="1"/>
              </a:ext>
            </a:extLst>
          </p:cNvPr>
          <p:cNvSpPr/>
          <p:nvPr/>
        </p:nvSpPr>
        <p:spPr>
          <a:xfrm>
            <a:off x="28674000" y="14290306"/>
            <a:ext cx="13104000" cy="7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2"/>
          <p:cNvSpPr>
            <a:spLocks noGrp="1"/>
          </p:cNvSpPr>
          <p:nvPr>
            <p:ph sz="quarter" idx="19" hasCustomPrompt="1"/>
          </p:nvPr>
        </p:nvSpPr>
        <p:spPr>
          <a:xfrm>
            <a:off x="28674000" y="14290306"/>
            <a:ext cx="13104000" cy="76886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74000" y="22698000"/>
            <a:ext cx="13104000" cy="48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74000" y="22698075"/>
            <a:ext cx="13104000" cy="489760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76164"/>
            <a:ext cx="42804000" cy="5154120"/>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hyperlink" Target="https://github.com/Shadyabu/deforestation_indonesia" TargetMode="External"/><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www.mdpi.com/2073-4395/15/6/1465" TargetMode="External"/><Relationship Id="rId7" Type="http://schemas.openxmlformats.org/officeDocument/2006/relationships/hyperlink" Target="https://www.copernicus.eu/en/documentation/information-material/esa-cci-open-data-portal-projectdata-access" TargetMode="External"/><Relationship Id="rId2" Type="http://schemas.openxmlformats.org/officeDocument/2006/relationships/hyperlink" Target="https://www.globalforestwatch.org/dashboards/country/IDN/?map=eyJjYW5Cb3VuZCI6dHJ1ZX0%3D" TargetMode="External"/><Relationship Id="rId1" Type="http://schemas.openxmlformats.org/officeDocument/2006/relationships/slideLayout" Target="../slideLayouts/slideLayout1.xml"/><Relationship Id="rId6" Type="http://schemas.openxmlformats.org/officeDocument/2006/relationships/hyperlink" Target="https://www.reuters.com/sustainability/indonesia-fines-dozens-palm-oil-mining-companies-23-billion-operating-forest-2025-12-08/" TargetMode="External"/><Relationship Id="rId5" Type="http://schemas.openxmlformats.org/officeDocument/2006/relationships/hyperlink" Target="https://www.reuters.com/sustainability/climate-energy/indonesia-promises-action-any-mining-permit-violations-sumatra-floods-toll-about-2025-12-04/" TargetMode="External"/><Relationship Id="rId4" Type="http://schemas.openxmlformats.org/officeDocument/2006/relationships/hyperlink" Target="https://carbon-pulse.com/464583/"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hadyabu/deforestation_indonesi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60C7A442-0134-74C9-6881-668E76FAE46D}"/>
              </a:ext>
            </a:extLst>
          </p:cNvPr>
          <p:cNvPicPr>
            <a:picLocks noChangeAspect="1"/>
          </p:cNvPicPr>
          <p:nvPr/>
        </p:nvPicPr>
        <p:blipFill>
          <a:blip r:embed="rId2"/>
          <a:srcRect t="13989" b="16985"/>
          <a:stretch/>
        </p:blipFill>
        <p:spPr>
          <a:xfrm>
            <a:off x="40246359" y="22703765"/>
            <a:ext cx="1564071" cy="1525037"/>
          </a:xfrm>
          <a:prstGeom prst="rect">
            <a:avLst/>
          </a:prstGeom>
        </p:spPr>
      </p:pic>
      <p:sp>
        <p:nvSpPr>
          <p:cNvPr id="29" name="Title 28" descr="Poster title"/>
          <p:cNvSpPr>
            <a:spLocks noGrp="1"/>
          </p:cNvSpPr>
          <p:nvPr>
            <p:ph type="title"/>
          </p:nvPr>
        </p:nvSpPr>
        <p:spPr>
          <a:xfrm>
            <a:off x="1060059" y="1110133"/>
            <a:ext cx="40717941" cy="1089401"/>
          </a:xfrm>
        </p:spPr>
        <p:txBody>
          <a:bodyPr/>
          <a:lstStyle/>
          <a:p>
            <a:r>
              <a:rPr lang="en-GB" dirty="0"/>
              <a:t>Deforestation Detection in Indonesia</a:t>
            </a:r>
          </a:p>
        </p:txBody>
      </p:sp>
      <p:sp>
        <p:nvSpPr>
          <p:cNvPr id="30" name="Text Placeholder 29" descr="Authors"/>
          <p:cNvSpPr>
            <a:spLocks noGrp="1"/>
          </p:cNvSpPr>
          <p:nvPr>
            <p:ph type="body" sz="quarter" idx="10"/>
          </p:nvPr>
        </p:nvSpPr>
        <p:spPr/>
        <p:txBody>
          <a:bodyPr/>
          <a:lstStyle/>
          <a:p>
            <a:r>
              <a:rPr lang="en-GB" dirty="0"/>
              <a:t>Shady Abushady</a:t>
            </a:r>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18"/>
          </p:nvPr>
        </p:nvSpPr>
        <p:spPr/>
        <p:txBody>
          <a:bodyPr/>
          <a:lstStyle/>
          <a:p>
            <a:r>
              <a:rPr lang="en-GB" dirty="0"/>
              <a:t>Original Paper:</a:t>
            </a:r>
          </a:p>
        </p:txBody>
      </p:sp>
      <p:sp>
        <p:nvSpPr>
          <p:cNvPr id="40" name="Content Placeholder 39" descr="Column 1, box 2"/>
          <p:cNvSpPr>
            <a:spLocks noGrp="1"/>
          </p:cNvSpPr>
          <p:nvPr>
            <p:ph sz="quarter" idx="22"/>
          </p:nvPr>
        </p:nvSpPr>
        <p:spPr/>
        <p:txBody>
          <a:bodyPr/>
          <a:lstStyle/>
          <a:p>
            <a:r>
              <a:rPr lang="en-GB" dirty="0"/>
              <a:t>New Context: </a:t>
            </a:r>
            <a:r>
              <a:rPr lang="en-GB" sz="2800" dirty="0"/>
              <a:t>Deforestation in Indonesia (home to the 3</a:t>
            </a:r>
            <a:r>
              <a:rPr lang="en-GB" sz="2800" baseline="30000" dirty="0"/>
              <a:t>rd</a:t>
            </a:r>
            <a:r>
              <a:rPr lang="en-GB" sz="2800" dirty="0"/>
              <a:t> largest forest)</a:t>
            </a:r>
          </a:p>
        </p:txBody>
      </p:sp>
      <p:sp>
        <p:nvSpPr>
          <p:cNvPr id="2" name="Content Placeholder 1" descr="Column 2, box 1"/>
          <p:cNvSpPr>
            <a:spLocks noGrp="1"/>
          </p:cNvSpPr>
          <p:nvPr>
            <p:ph sz="quarter" idx="16"/>
          </p:nvPr>
        </p:nvSpPr>
        <p:spPr/>
        <p:txBody>
          <a:bodyPr/>
          <a:lstStyle/>
          <a:p>
            <a:r>
              <a:rPr lang="en-GB" dirty="0"/>
              <a:t>Adaptation of the Model Architecture</a:t>
            </a:r>
          </a:p>
        </p:txBody>
      </p:sp>
      <p:sp>
        <p:nvSpPr>
          <p:cNvPr id="38" name="Content Placeholder 37" descr="Column 2, box 2"/>
          <p:cNvSpPr>
            <a:spLocks noGrp="1"/>
          </p:cNvSpPr>
          <p:nvPr>
            <p:ph sz="quarter" idx="20"/>
          </p:nvPr>
        </p:nvSpPr>
        <p:spPr/>
        <p:txBody>
          <a:bodyPr/>
          <a:lstStyle/>
          <a:p>
            <a:r>
              <a:rPr lang="en-GB" dirty="0"/>
              <a:t>Datasets</a:t>
            </a:r>
          </a:p>
        </p:txBody>
      </p:sp>
      <p:sp>
        <p:nvSpPr>
          <p:cNvPr id="35" name="Content Placeholder 34" descr="Column 3, box 1"/>
          <p:cNvSpPr>
            <a:spLocks noGrp="1"/>
          </p:cNvSpPr>
          <p:nvPr>
            <p:ph sz="quarter" idx="17"/>
          </p:nvPr>
        </p:nvSpPr>
        <p:spPr/>
        <p:txBody>
          <a:bodyPr/>
          <a:lstStyle/>
          <a:p>
            <a:r>
              <a:rPr lang="en-GB" dirty="0"/>
              <a:t>Model Performance</a:t>
            </a:r>
          </a:p>
        </p:txBody>
      </p:sp>
      <p:sp>
        <p:nvSpPr>
          <p:cNvPr id="37" name="Content Placeholder 36" descr="Column 3, box 2"/>
          <p:cNvSpPr>
            <a:spLocks noGrp="1"/>
          </p:cNvSpPr>
          <p:nvPr>
            <p:ph sz="quarter" idx="19"/>
          </p:nvPr>
        </p:nvSpPr>
        <p:spPr/>
        <p:txBody>
          <a:bodyPr/>
          <a:lstStyle/>
          <a:p>
            <a:r>
              <a:rPr lang="en-GB" dirty="0"/>
              <a:t>Evaluation of the Performance</a:t>
            </a:r>
          </a:p>
        </p:txBody>
      </p:sp>
      <p:sp>
        <p:nvSpPr>
          <p:cNvPr id="39" name="Content Placeholder 38" descr="Column 3, box 3"/>
          <p:cNvSpPr>
            <a:spLocks noGrp="1"/>
          </p:cNvSpPr>
          <p:nvPr>
            <p:ph sz="quarter" idx="21"/>
          </p:nvPr>
        </p:nvSpPr>
        <p:spPr/>
        <p:txBody>
          <a:bodyPr/>
          <a:lstStyle/>
          <a:p>
            <a:r>
              <a:rPr lang="en-GB" dirty="0"/>
              <a:t>Discussion and Critical Reflections on SDGs</a:t>
            </a:r>
          </a:p>
        </p:txBody>
      </p:sp>
      <p:sp>
        <p:nvSpPr>
          <p:cNvPr id="33" name="Text Placeholder 32" descr="Contact details"/>
          <p:cNvSpPr>
            <a:spLocks noGrp="1"/>
          </p:cNvSpPr>
          <p:nvPr>
            <p:ph type="body" sz="quarter" idx="13"/>
          </p:nvPr>
        </p:nvSpPr>
        <p:spPr/>
        <p:txBody>
          <a:bodyPr>
            <a:normAutofit lnSpcReduction="10000"/>
          </a:bodyPr>
          <a:lstStyle/>
          <a:p>
            <a:r>
              <a:rPr lang="en-GB" dirty="0"/>
              <a:t>Shady Abushady</a:t>
            </a:r>
          </a:p>
          <a:p>
            <a:r>
              <a:rPr lang="en-GB" dirty="0"/>
              <a:t>Shady.Abushady.25@ucl.ac.uk</a:t>
            </a:r>
          </a:p>
        </p:txBody>
      </p:sp>
      <p:pic>
        <p:nvPicPr>
          <p:cNvPr id="7" name="Picture 6" descr="Original Model Architecture">
            <a:extLst>
              <a:ext uri="{FF2B5EF4-FFF2-40B4-BE49-F238E27FC236}">
                <a16:creationId xmlns:a16="http://schemas.microsoft.com/office/drawing/2014/main" id="{3C32B9CD-D62D-1A1B-809D-C375B30DBD2B}"/>
              </a:ext>
            </a:extLst>
          </p:cNvPr>
          <p:cNvPicPr>
            <a:picLocks noChangeAspect="1"/>
          </p:cNvPicPr>
          <p:nvPr/>
        </p:nvPicPr>
        <p:blipFill>
          <a:blip r:embed="rId3"/>
          <a:stretch>
            <a:fillRect/>
          </a:stretch>
        </p:blipFill>
        <p:spPr>
          <a:xfrm>
            <a:off x="1516471" y="6691110"/>
            <a:ext cx="12115857" cy="3375971"/>
          </a:xfrm>
          <a:prstGeom prst="rect">
            <a:avLst/>
          </a:prstGeom>
        </p:spPr>
      </p:pic>
      <p:sp>
        <p:nvSpPr>
          <p:cNvPr id="13" name="TextBox 12">
            <a:extLst>
              <a:ext uri="{FF2B5EF4-FFF2-40B4-BE49-F238E27FC236}">
                <a16:creationId xmlns:a16="http://schemas.microsoft.com/office/drawing/2014/main" id="{40D8D6FD-9928-4694-9929-97DBD4B55A7B}"/>
              </a:ext>
            </a:extLst>
          </p:cNvPr>
          <p:cNvSpPr txBox="1"/>
          <p:nvPr/>
        </p:nvSpPr>
        <p:spPr>
          <a:xfrm rot="10800000" flipV="1">
            <a:off x="1833703" y="6468907"/>
            <a:ext cx="11517778" cy="523220"/>
          </a:xfrm>
          <a:prstGeom prst="rect">
            <a:avLst/>
          </a:prstGeom>
          <a:noFill/>
        </p:spPr>
        <p:txBody>
          <a:bodyPr wrap="square">
            <a:spAutoFit/>
          </a:bodyPr>
          <a:lstStyle/>
          <a:p>
            <a:r>
              <a:rPr lang="en-US" sz="2800" dirty="0">
                <a:solidFill>
                  <a:srgbClr val="000000"/>
                </a:solidFill>
                <a:latin typeface="Helvetica" pitchFamily="2" charset="0"/>
              </a:rPr>
              <a:t>A</a:t>
            </a:r>
            <a:r>
              <a:rPr lang="en-US" sz="2800" dirty="0">
                <a:solidFill>
                  <a:srgbClr val="000000"/>
                </a:solidFill>
                <a:effectLst/>
                <a:latin typeface="Helvetica" pitchFamily="2" charset="0"/>
              </a:rPr>
              <a:t>ttention-based U-Net for detecting deforestation with satellite imagery</a:t>
            </a:r>
          </a:p>
        </p:txBody>
      </p:sp>
      <p:sp>
        <p:nvSpPr>
          <p:cNvPr id="14" name="TextBox 13">
            <a:extLst>
              <a:ext uri="{FF2B5EF4-FFF2-40B4-BE49-F238E27FC236}">
                <a16:creationId xmlns:a16="http://schemas.microsoft.com/office/drawing/2014/main" id="{2C454C59-7352-8982-45B0-C646D0878171}"/>
              </a:ext>
            </a:extLst>
          </p:cNvPr>
          <p:cNvSpPr txBox="1"/>
          <p:nvPr/>
        </p:nvSpPr>
        <p:spPr>
          <a:xfrm>
            <a:off x="1058784" y="9952557"/>
            <a:ext cx="13067616" cy="1384995"/>
          </a:xfrm>
          <a:prstGeom prst="rect">
            <a:avLst/>
          </a:prstGeom>
          <a:noFill/>
        </p:spPr>
        <p:txBody>
          <a:bodyPr wrap="square">
            <a:spAutoFit/>
          </a:bodyPr>
          <a:lstStyle/>
          <a:p>
            <a:r>
              <a:rPr lang="en-US" sz="2800" b="0" i="0" u="none" strike="noStrike" dirty="0">
                <a:effectLst/>
                <a:latin typeface="-webkit-standard"/>
              </a:rPr>
              <a:t>To reproduce th</a:t>
            </a:r>
            <a:r>
              <a:rPr lang="en-US" sz="2800" dirty="0">
                <a:latin typeface="-webkit-standard"/>
              </a:rPr>
              <a:t>e model, clone</a:t>
            </a:r>
            <a:r>
              <a:rPr lang="en-US" sz="2800" dirty="0">
                <a:latin typeface="-webkit-standard"/>
                <a:hlinkClick r:id="rId4">
                  <a:extLst>
                    <a:ext uri="{A12FA001-AC4F-418D-AE19-62706E023703}">
                      <ahyp:hlinkClr xmlns:ahyp="http://schemas.microsoft.com/office/drawing/2018/hyperlinkcolor" val="tx"/>
                    </a:ext>
                  </a:extLst>
                </a:hlinkClick>
              </a:rPr>
              <a:t> this </a:t>
            </a:r>
            <a:r>
              <a:rPr lang="en-US" sz="2800" dirty="0" err="1">
                <a:latin typeface="-webkit-standard"/>
                <a:hlinkClick r:id="rId4">
                  <a:extLst>
                    <a:ext uri="{A12FA001-AC4F-418D-AE19-62706E023703}">
                      <ahyp:hlinkClr xmlns:ahyp="http://schemas.microsoft.com/office/drawing/2018/hyperlinkcolor" val="tx"/>
                    </a:ext>
                  </a:extLst>
                </a:hlinkClick>
              </a:rPr>
              <a:t>github</a:t>
            </a:r>
            <a:r>
              <a:rPr lang="en-US" sz="2800" dirty="0">
                <a:latin typeface="-webkit-standard"/>
                <a:hlinkClick r:id="rId4">
                  <a:extLst>
                    <a:ext uri="{A12FA001-AC4F-418D-AE19-62706E023703}">
                      <ahyp:hlinkClr xmlns:ahyp="http://schemas.microsoft.com/office/drawing/2018/hyperlinkcolor" val="tx"/>
                    </a:ext>
                  </a:extLst>
                </a:hlinkClick>
              </a:rPr>
              <a:t> repository</a:t>
            </a:r>
            <a:r>
              <a:rPr lang="en-US" sz="2800" dirty="0">
                <a:latin typeface="-webkit-standard"/>
              </a:rPr>
              <a:t>. Run the notebook titled “Original Paper”. This will download, prepare and ingest the data, train the model and provide some evaluation data.</a:t>
            </a:r>
            <a:endParaRPr lang="en-US" sz="2800" b="0" i="0" u="none" strike="noStrike" dirty="0">
              <a:effectLst/>
              <a:latin typeface="-webkit-standard"/>
            </a:endParaRPr>
          </a:p>
        </p:txBody>
      </p:sp>
      <p:sp>
        <p:nvSpPr>
          <p:cNvPr id="15" name="TextBox 14">
            <a:extLst>
              <a:ext uri="{FF2B5EF4-FFF2-40B4-BE49-F238E27FC236}">
                <a16:creationId xmlns:a16="http://schemas.microsoft.com/office/drawing/2014/main" id="{69BE6030-DD8A-7E0B-83F3-D5D8477F01EE}"/>
              </a:ext>
            </a:extLst>
          </p:cNvPr>
          <p:cNvSpPr txBox="1"/>
          <p:nvPr/>
        </p:nvSpPr>
        <p:spPr>
          <a:xfrm>
            <a:off x="1058783" y="11340354"/>
            <a:ext cx="6344604" cy="2246769"/>
          </a:xfrm>
          <a:prstGeom prst="rect">
            <a:avLst/>
          </a:prstGeom>
          <a:noFill/>
        </p:spPr>
        <p:txBody>
          <a:bodyPr wrap="square">
            <a:spAutoFit/>
          </a:bodyPr>
          <a:lstStyle/>
          <a:p>
            <a:r>
              <a:rPr lang="en-US" sz="2800" b="0" i="0" u="none" strike="noStrike" dirty="0">
                <a:solidFill>
                  <a:srgbClr val="000000"/>
                </a:solidFill>
                <a:effectLst/>
                <a:latin typeface="-webkit-standard"/>
              </a:rPr>
              <a:t>Results: The </a:t>
            </a:r>
            <a:r>
              <a:rPr lang="en-US" sz="2800" b="1" i="0" u="none" strike="noStrike" dirty="0">
                <a:solidFill>
                  <a:srgbClr val="000000"/>
                </a:solidFill>
                <a:effectLst/>
                <a:latin typeface="-webkit-standard"/>
              </a:rPr>
              <a:t>model reproduced well</a:t>
            </a:r>
            <a:r>
              <a:rPr lang="en-US" sz="2800" b="0" i="0" u="none" strike="noStrike" dirty="0">
                <a:solidFill>
                  <a:srgbClr val="000000"/>
                </a:solidFill>
                <a:effectLst/>
                <a:latin typeface="-webkit-standard"/>
              </a:rPr>
              <a:t>. The graphs to the right show the accuracy and the loss of the model during training. </a:t>
            </a:r>
            <a:r>
              <a:rPr lang="en-US" sz="2800" dirty="0">
                <a:solidFill>
                  <a:srgbClr val="000000"/>
                </a:solidFill>
                <a:latin typeface="-webkit-standard"/>
              </a:rPr>
              <a:t>It </a:t>
            </a:r>
            <a:r>
              <a:rPr lang="en-US" sz="2800" b="1" dirty="0">
                <a:solidFill>
                  <a:srgbClr val="000000"/>
                </a:solidFill>
                <a:latin typeface="-webkit-standard"/>
              </a:rPr>
              <a:t>achieved similar results to the original</a:t>
            </a:r>
            <a:r>
              <a:rPr lang="en-US" sz="2800" dirty="0">
                <a:solidFill>
                  <a:srgbClr val="000000"/>
                </a:solidFill>
                <a:latin typeface="-webkit-standard"/>
              </a:rPr>
              <a:t> (within 5%) with an F1 score of ~96%</a:t>
            </a:r>
            <a:endParaRPr lang="en-US" sz="2800" b="0" i="0" u="none" strike="noStrike" dirty="0">
              <a:solidFill>
                <a:srgbClr val="000000"/>
              </a:solidFill>
              <a:effectLst/>
              <a:latin typeface="-webkit-standard"/>
            </a:endParaRPr>
          </a:p>
        </p:txBody>
      </p:sp>
      <p:pic>
        <p:nvPicPr>
          <p:cNvPr id="17" name="Picture 16" descr="Loss through epochs">
            <a:extLst>
              <a:ext uri="{FF2B5EF4-FFF2-40B4-BE49-F238E27FC236}">
                <a16:creationId xmlns:a16="http://schemas.microsoft.com/office/drawing/2014/main" id="{036E830D-30E8-0C6A-9962-9FD54C85B0C5}"/>
              </a:ext>
            </a:extLst>
          </p:cNvPr>
          <p:cNvPicPr>
            <a:picLocks noChangeAspect="1"/>
          </p:cNvPicPr>
          <p:nvPr/>
        </p:nvPicPr>
        <p:blipFill>
          <a:blip r:embed="rId5"/>
          <a:stretch>
            <a:fillRect/>
          </a:stretch>
        </p:blipFill>
        <p:spPr>
          <a:xfrm>
            <a:off x="10761423" y="11050955"/>
            <a:ext cx="3331330" cy="2513212"/>
          </a:xfrm>
          <a:prstGeom prst="rect">
            <a:avLst/>
          </a:prstGeom>
        </p:spPr>
      </p:pic>
      <p:pic>
        <p:nvPicPr>
          <p:cNvPr id="19" name="Picture 18" descr="Accuracy through the epochs">
            <a:extLst>
              <a:ext uri="{FF2B5EF4-FFF2-40B4-BE49-F238E27FC236}">
                <a16:creationId xmlns:a16="http://schemas.microsoft.com/office/drawing/2014/main" id="{5219EAB8-C332-C09F-D4E4-73DDA30D148D}"/>
              </a:ext>
            </a:extLst>
          </p:cNvPr>
          <p:cNvPicPr>
            <a:picLocks noChangeAspect="1"/>
          </p:cNvPicPr>
          <p:nvPr/>
        </p:nvPicPr>
        <p:blipFill>
          <a:blip r:embed="rId6"/>
          <a:stretch>
            <a:fillRect/>
          </a:stretch>
        </p:blipFill>
        <p:spPr>
          <a:xfrm>
            <a:off x="7404150" y="11050733"/>
            <a:ext cx="3376575" cy="2513212"/>
          </a:xfrm>
          <a:prstGeom prst="rect">
            <a:avLst/>
          </a:prstGeom>
        </p:spPr>
      </p:pic>
      <p:sp>
        <p:nvSpPr>
          <p:cNvPr id="23" name="TextBox 22">
            <a:extLst>
              <a:ext uri="{FF2B5EF4-FFF2-40B4-BE49-F238E27FC236}">
                <a16:creationId xmlns:a16="http://schemas.microsoft.com/office/drawing/2014/main" id="{5EB8BBA3-D373-476A-309C-42AB874B51D2}"/>
              </a:ext>
            </a:extLst>
          </p:cNvPr>
          <p:cNvSpPr txBox="1"/>
          <p:nvPr/>
        </p:nvSpPr>
        <p:spPr>
          <a:xfrm>
            <a:off x="1058783" y="14777522"/>
            <a:ext cx="1782388" cy="1015663"/>
          </a:xfrm>
          <a:prstGeom prst="rect">
            <a:avLst/>
          </a:prstGeom>
          <a:noFill/>
        </p:spPr>
        <p:txBody>
          <a:bodyPr wrap="square">
            <a:spAutoFit/>
          </a:bodyPr>
          <a:lstStyle/>
          <a:p>
            <a:r>
              <a:rPr lang="en-US" sz="6000" dirty="0">
                <a:solidFill>
                  <a:srgbClr val="000000"/>
                </a:solidFill>
                <a:effectLst/>
                <a:latin typeface="Arial" panose="020B0604020202020204" pitchFamily="34" charset="0"/>
              </a:rPr>
              <a:t>79%</a:t>
            </a:r>
          </a:p>
        </p:txBody>
      </p:sp>
      <p:sp>
        <p:nvSpPr>
          <p:cNvPr id="24" name="TextBox 23">
            <a:extLst>
              <a:ext uri="{FF2B5EF4-FFF2-40B4-BE49-F238E27FC236}">
                <a16:creationId xmlns:a16="http://schemas.microsoft.com/office/drawing/2014/main" id="{08617F67-A940-2525-0ACA-A929662815F3}"/>
              </a:ext>
            </a:extLst>
          </p:cNvPr>
          <p:cNvSpPr txBox="1"/>
          <p:nvPr/>
        </p:nvSpPr>
        <p:spPr>
          <a:xfrm>
            <a:off x="2727005" y="14852365"/>
            <a:ext cx="11513561" cy="954107"/>
          </a:xfrm>
          <a:prstGeom prst="rect">
            <a:avLst/>
          </a:prstGeom>
          <a:noFill/>
        </p:spPr>
        <p:txBody>
          <a:bodyPr wrap="square">
            <a:spAutoFit/>
          </a:bodyPr>
          <a:lstStyle/>
          <a:p>
            <a:r>
              <a:rPr lang="en-US" sz="2800" dirty="0">
                <a:solidFill>
                  <a:srgbClr val="000000"/>
                </a:solidFill>
                <a:latin typeface="Arial" panose="020B0604020202020204" pitchFamily="34" charset="0"/>
              </a:rPr>
              <a:t>of deforestation in Indonesia is </a:t>
            </a:r>
            <a:r>
              <a:rPr lang="en-US" sz="2800" b="1" dirty="0">
                <a:solidFill>
                  <a:srgbClr val="000000"/>
                </a:solidFill>
                <a:latin typeface="Arial" panose="020B0604020202020204" pitchFamily="34" charset="0"/>
              </a:rPr>
              <a:t>caused by agriculture</a:t>
            </a:r>
            <a:r>
              <a:rPr lang="en-US" sz="2800" dirty="0">
                <a:solidFill>
                  <a:srgbClr val="000000"/>
                </a:solidFill>
                <a:latin typeface="Arial" panose="020B0604020202020204" pitchFamily="34" charset="0"/>
              </a:rPr>
              <a:t>, a large portion of that being palm oil.</a:t>
            </a:r>
          </a:p>
        </p:txBody>
      </p:sp>
      <p:sp>
        <p:nvSpPr>
          <p:cNvPr id="26" name="TextBox 25">
            <a:extLst>
              <a:ext uri="{FF2B5EF4-FFF2-40B4-BE49-F238E27FC236}">
                <a16:creationId xmlns:a16="http://schemas.microsoft.com/office/drawing/2014/main" id="{7A59966B-4AE2-EEFC-771A-6914DA496B7B}"/>
              </a:ext>
            </a:extLst>
          </p:cNvPr>
          <p:cNvSpPr txBox="1"/>
          <p:nvPr/>
        </p:nvSpPr>
        <p:spPr>
          <a:xfrm>
            <a:off x="1234957" y="21565762"/>
            <a:ext cx="12796851" cy="1569660"/>
          </a:xfrm>
          <a:prstGeom prst="rect">
            <a:avLst/>
          </a:prstGeom>
          <a:noFill/>
        </p:spPr>
        <p:txBody>
          <a:bodyPr wrap="square">
            <a:spAutoFit/>
          </a:bodyPr>
          <a:lstStyle/>
          <a:p>
            <a:r>
              <a:rPr lang="en-US" sz="2400" dirty="0">
                <a:solidFill>
                  <a:srgbClr val="000000"/>
                </a:solidFill>
                <a:latin typeface="Arial" panose="020B0604020202020204" pitchFamily="34" charset="0"/>
              </a:rPr>
              <a:t>The above graph shows that </a:t>
            </a:r>
            <a:r>
              <a:rPr lang="en-US" sz="2400" b="1" dirty="0">
                <a:solidFill>
                  <a:srgbClr val="000000"/>
                </a:solidFill>
                <a:latin typeface="Arial" panose="020B0604020202020204" pitchFamily="34" charset="0"/>
              </a:rPr>
              <a:t>Indonesia was making progress on reducing deforestation</a:t>
            </a:r>
            <a:r>
              <a:rPr lang="en-US" sz="2400" dirty="0">
                <a:solidFill>
                  <a:srgbClr val="000000"/>
                </a:solidFill>
                <a:latin typeface="Arial" panose="020B0604020202020204" pitchFamily="34" charset="0"/>
              </a:rPr>
              <a:t>. Averaging</a:t>
            </a:r>
            <a:r>
              <a:rPr lang="en-US" sz="2400" dirty="0"/>
              <a:t> below 1Mha of tree coverage loss from 2019 to 2022 </a:t>
            </a:r>
            <a:r>
              <a:rPr lang="en-US" sz="2400" b="1" dirty="0"/>
              <a:t>but then trending upwards again</a:t>
            </a:r>
            <a:r>
              <a:rPr lang="en-US" sz="2400" dirty="0"/>
              <a:t> in recent years, averaging over 1Mha a year from 2022 and 2024. This shows that </a:t>
            </a:r>
            <a:r>
              <a:rPr lang="en-US" sz="2400" b="1" dirty="0"/>
              <a:t>current methods are not that effective</a:t>
            </a:r>
            <a:r>
              <a:rPr lang="en-US" sz="2400" dirty="0"/>
              <a:t>.</a:t>
            </a:r>
          </a:p>
        </p:txBody>
      </p:sp>
      <p:pic>
        <p:nvPicPr>
          <p:cNvPr id="28" name="Picture 27" descr="Loss of Tree Forest Cover in ha">
            <a:extLst>
              <a:ext uri="{FF2B5EF4-FFF2-40B4-BE49-F238E27FC236}">
                <a16:creationId xmlns:a16="http://schemas.microsoft.com/office/drawing/2014/main" id="{4F4F957E-79FE-9574-B6E0-F154A8CCBA00}"/>
              </a:ext>
            </a:extLst>
          </p:cNvPr>
          <p:cNvPicPr>
            <a:picLocks noChangeAspect="1"/>
          </p:cNvPicPr>
          <p:nvPr/>
        </p:nvPicPr>
        <p:blipFill>
          <a:blip r:embed="rId7"/>
          <a:srcRect t="12240" b="2128"/>
          <a:stretch/>
        </p:blipFill>
        <p:spPr>
          <a:xfrm>
            <a:off x="1248604" y="17608424"/>
            <a:ext cx="12796851" cy="4051754"/>
          </a:xfrm>
          <a:prstGeom prst="rect">
            <a:avLst/>
          </a:prstGeom>
        </p:spPr>
      </p:pic>
      <p:sp>
        <p:nvSpPr>
          <p:cNvPr id="42" name="TextBox 41">
            <a:extLst>
              <a:ext uri="{FF2B5EF4-FFF2-40B4-BE49-F238E27FC236}">
                <a16:creationId xmlns:a16="http://schemas.microsoft.com/office/drawing/2014/main" id="{A4ADC327-A2AB-1820-42E6-74560D588A4F}"/>
              </a:ext>
            </a:extLst>
          </p:cNvPr>
          <p:cNvSpPr txBox="1"/>
          <p:nvPr/>
        </p:nvSpPr>
        <p:spPr>
          <a:xfrm>
            <a:off x="3457910" y="23039846"/>
            <a:ext cx="8368252" cy="523220"/>
          </a:xfrm>
          <a:prstGeom prst="rect">
            <a:avLst/>
          </a:prstGeom>
          <a:noFill/>
        </p:spPr>
        <p:txBody>
          <a:bodyPr wrap="square">
            <a:spAutoFit/>
          </a:bodyPr>
          <a:lstStyle/>
          <a:p>
            <a:r>
              <a:rPr lang="en-US" sz="2800" dirty="0"/>
              <a:t>How this affects people, environment and economy</a:t>
            </a:r>
          </a:p>
        </p:txBody>
      </p:sp>
      <p:sp>
        <p:nvSpPr>
          <p:cNvPr id="43" name="TextBox 42">
            <a:extLst>
              <a:ext uri="{FF2B5EF4-FFF2-40B4-BE49-F238E27FC236}">
                <a16:creationId xmlns:a16="http://schemas.microsoft.com/office/drawing/2014/main" id="{8B01F502-990B-5844-31B9-B51EEAB42385}"/>
              </a:ext>
            </a:extLst>
          </p:cNvPr>
          <p:cNvSpPr txBox="1"/>
          <p:nvPr/>
        </p:nvSpPr>
        <p:spPr>
          <a:xfrm>
            <a:off x="1243611" y="15741866"/>
            <a:ext cx="12796851" cy="1938992"/>
          </a:xfrm>
          <a:prstGeom prst="rect">
            <a:avLst/>
          </a:prstGeom>
          <a:noFill/>
        </p:spPr>
        <p:txBody>
          <a:bodyPr wrap="square">
            <a:spAutoFit/>
          </a:bodyPr>
          <a:lstStyle/>
          <a:p>
            <a:r>
              <a:rPr lang="en-US" sz="2400" b="1" dirty="0">
                <a:solidFill>
                  <a:srgbClr val="000000"/>
                </a:solidFill>
                <a:latin typeface="Arial" panose="020B0604020202020204" pitchFamily="34" charset="0"/>
              </a:rPr>
              <a:t>Palm Oil is an extremely productive crop</a:t>
            </a:r>
            <a:r>
              <a:rPr lang="en-US" sz="2400" dirty="0">
                <a:solidFill>
                  <a:srgbClr val="000000"/>
                </a:solidFill>
                <a:latin typeface="Arial" panose="020B0604020202020204" pitchFamily="34" charset="0"/>
              </a:rPr>
              <a:t>. Producing 4-5 times more tons of oil per hectare than the second most efficient crop, soybeans. The global average of t/ha of palm oil plantations is 3.3 t/ha (soybean being at 0.7 t/ha). In Indonesia it is even more productive with the average being 5.4 t/ha. In a world with limited arable land</a:t>
            </a:r>
            <a:r>
              <a:rPr lang="en-US" sz="2400" b="1" dirty="0">
                <a:solidFill>
                  <a:srgbClr val="000000"/>
                </a:solidFill>
                <a:latin typeface="Arial" panose="020B0604020202020204" pitchFamily="34" charset="0"/>
              </a:rPr>
              <a:t>, it means we can grow more on less land.</a:t>
            </a:r>
          </a:p>
        </p:txBody>
      </p:sp>
      <p:sp>
        <p:nvSpPr>
          <p:cNvPr id="45" name="TextBox 44">
            <a:extLst>
              <a:ext uri="{FF2B5EF4-FFF2-40B4-BE49-F238E27FC236}">
                <a16:creationId xmlns:a16="http://schemas.microsoft.com/office/drawing/2014/main" id="{35609EE5-C2C3-8656-3043-13347DCB9E7E}"/>
              </a:ext>
            </a:extLst>
          </p:cNvPr>
          <p:cNvSpPr txBox="1"/>
          <p:nvPr/>
        </p:nvSpPr>
        <p:spPr>
          <a:xfrm>
            <a:off x="1022352" y="26067870"/>
            <a:ext cx="13070402" cy="1569660"/>
          </a:xfrm>
          <a:prstGeom prst="rect">
            <a:avLst/>
          </a:prstGeom>
          <a:noFill/>
        </p:spPr>
        <p:txBody>
          <a:bodyPr wrap="square">
            <a:spAutoFit/>
          </a:bodyPr>
          <a:lstStyle/>
          <a:p>
            <a:r>
              <a:rPr lang="en-US" sz="2400" dirty="0"/>
              <a:t>The Indonesian </a:t>
            </a:r>
            <a:r>
              <a:rPr lang="en-US" sz="2400" b="1" dirty="0"/>
              <a:t>government</a:t>
            </a:r>
            <a:r>
              <a:rPr lang="en-US" sz="2400" dirty="0"/>
              <a:t> is </a:t>
            </a:r>
            <a:r>
              <a:rPr lang="en-US" sz="2400" b="1" dirty="0"/>
              <a:t>committed</a:t>
            </a:r>
            <a:r>
              <a:rPr lang="en-US" sz="2400" dirty="0"/>
              <a:t> </a:t>
            </a:r>
            <a:r>
              <a:rPr lang="en-US" sz="2400" b="1" dirty="0"/>
              <a:t>to</a:t>
            </a:r>
            <a:r>
              <a:rPr lang="en-US" sz="2400" dirty="0"/>
              <a:t> making </a:t>
            </a:r>
            <a:r>
              <a:rPr lang="en-US" sz="2400" b="1" dirty="0"/>
              <a:t>change</a:t>
            </a:r>
            <a:r>
              <a:rPr lang="en-US" sz="2400" dirty="0"/>
              <a:t>: they </a:t>
            </a:r>
            <a:r>
              <a:rPr lang="en-US" sz="2400" b="1" dirty="0"/>
              <a:t>fined</a:t>
            </a:r>
            <a:r>
              <a:rPr lang="en-US" sz="2400" dirty="0"/>
              <a:t> mining and palm oil companies </a:t>
            </a:r>
            <a:r>
              <a:rPr lang="en-US" sz="2400" b="1" dirty="0"/>
              <a:t>2.7 billion USD </a:t>
            </a:r>
            <a:r>
              <a:rPr lang="en-US" sz="2400" dirty="0"/>
              <a:t>for operating in forest areas (just recently, on December 8th 2025).</a:t>
            </a:r>
          </a:p>
          <a:p>
            <a:r>
              <a:rPr lang="en-US" sz="2400" dirty="0"/>
              <a:t>This system could help governments support local communities to be more sustainable by identifying smallholders and govern over larger corporations who are deforesting.</a:t>
            </a:r>
          </a:p>
        </p:txBody>
      </p:sp>
      <p:sp>
        <p:nvSpPr>
          <p:cNvPr id="49" name="TextBox 48">
            <a:extLst>
              <a:ext uri="{FF2B5EF4-FFF2-40B4-BE49-F238E27FC236}">
                <a16:creationId xmlns:a16="http://schemas.microsoft.com/office/drawing/2014/main" id="{D5DD5910-0258-3A8F-7B55-BF3638A474D0}"/>
              </a:ext>
            </a:extLst>
          </p:cNvPr>
          <p:cNvSpPr txBox="1"/>
          <p:nvPr/>
        </p:nvSpPr>
        <p:spPr>
          <a:xfrm>
            <a:off x="3020991" y="25652225"/>
            <a:ext cx="9242090" cy="523220"/>
          </a:xfrm>
          <a:prstGeom prst="rect">
            <a:avLst/>
          </a:prstGeom>
          <a:noFill/>
        </p:spPr>
        <p:txBody>
          <a:bodyPr wrap="square">
            <a:spAutoFit/>
          </a:bodyPr>
          <a:lstStyle/>
          <a:p>
            <a:r>
              <a:rPr lang="en-US" sz="2800" dirty="0"/>
              <a:t>Current government action, and future recommendations </a:t>
            </a:r>
          </a:p>
        </p:txBody>
      </p:sp>
      <p:sp>
        <p:nvSpPr>
          <p:cNvPr id="50" name="TextBox 49">
            <a:extLst>
              <a:ext uri="{FF2B5EF4-FFF2-40B4-BE49-F238E27FC236}">
                <a16:creationId xmlns:a16="http://schemas.microsoft.com/office/drawing/2014/main" id="{5D6E10E0-8D3C-3AE4-276D-AA02E51BA98E}"/>
              </a:ext>
            </a:extLst>
          </p:cNvPr>
          <p:cNvSpPr txBox="1"/>
          <p:nvPr/>
        </p:nvSpPr>
        <p:spPr>
          <a:xfrm>
            <a:off x="1073730" y="23486486"/>
            <a:ext cx="13064593" cy="2308324"/>
          </a:xfrm>
          <a:prstGeom prst="rect">
            <a:avLst/>
          </a:prstGeom>
          <a:noFill/>
        </p:spPr>
        <p:txBody>
          <a:bodyPr wrap="square">
            <a:spAutoFit/>
          </a:bodyPr>
          <a:lstStyle/>
          <a:p>
            <a:r>
              <a:rPr lang="en-US" sz="2400" dirty="0">
                <a:solidFill>
                  <a:srgbClr val="000000"/>
                </a:solidFill>
                <a:latin typeface="Arial" panose="020B0604020202020204" pitchFamily="34" charset="0"/>
              </a:rPr>
              <a:t>Deforestation in Indonesia has caused </a:t>
            </a:r>
            <a:r>
              <a:rPr lang="en-US" sz="2400" b="1" dirty="0">
                <a:solidFill>
                  <a:srgbClr val="000000"/>
                </a:solidFill>
                <a:latin typeface="Arial" panose="020B0604020202020204" pitchFamily="34" charset="0"/>
              </a:rPr>
              <a:t>devastating floods, leading to famine, loss of infrastructure and death</a:t>
            </a:r>
            <a:r>
              <a:rPr lang="en-US" sz="2400" dirty="0">
                <a:solidFill>
                  <a:srgbClr val="000000"/>
                </a:solidFill>
                <a:latin typeface="Arial" panose="020B0604020202020204" pitchFamily="34" charset="0"/>
              </a:rPr>
              <a:t> (836 deaths in the floods of 26/11/2025). </a:t>
            </a:r>
          </a:p>
          <a:p>
            <a:r>
              <a:rPr lang="en-US" sz="2400" dirty="0">
                <a:solidFill>
                  <a:srgbClr val="000000"/>
                </a:solidFill>
                <a:latin typeface="Arial" panose="020B0604020202020204" pitchFamily="34" charset="0"/>
              </a:rPr>
              <a:t>On one hand the increase in </a:t>
            </a:r>
            <a:r>
              <a:rPr lang="en-US" sz="2400" b="1" dirty="0">
                <a:solidFill>
                  <a:srgbClr val="000000"/>
                </a:solidFill>
                <a:latin typeface="Arial" panose="020B0604020202020204" pitchFamily="34" charset="0"/>
              </a:rPr>
              <a:t>agriculture</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improves</a:t>
            </a:r>
            <a:r>
              <a:rPr lang="en-US" sz="2400" dirty="0">
                <a:solidFill>
                  <a:srgbClr val="000000"/>
                </a:solidFill>
                <a:latin typeface="Arial" panose="020B0604020202020204" pitchFamily="34" charset="0"/>
              </a:rPr>
              <a:t> the </a:t>
            </a:r>
            <a:r>
              <a:rPr lang="en-US" sz="2400" b="1" dirty="0">
                <a:solidFill>
                  <a:srgbClr val="000000"/>
                </a:solidFill>
                <a:latin typeface="Arial" panose="020B0604020202020204" pitchFamily="34" charset="0"/>
              </a:rPr>
              <a:t>economy</a:t>
            </a:r>
            <a:r>
              <a:rPr lang="en-US" sz="2400" dirty="0">
                <a:solidFill>
                  <a:srgbClr val="000000"/>
                </a:solidFill>
                <a:latin typeface="Arial" panose="020B0604020202020204" pitchFamily="34" charset="0"/>
              </a:rPr>
              <a:t> as more goods are produced but on the other hand the reduction in forests increases these events frequency and severity.</a:t>
            </a:r>
          </a:p>
          <a:p>
            <a:r>
              <a:rPr lang="en-US" sz="2400" dirty="0">
                <a:solidFill>
                  <a:srgbClr val="000000"/>
                </a:solidFill>
                <a:latin typeface="Arial" panose="020B0604020202020204" pitchFamily="34" charset="0"/>
              </a:rPr>
              <a:t>In terms of the environment, </a:t>
            </a:r>
            <a:r>
              <a:rPr lang="en-US" sz="2400" b="1" dirty="0">
                <a:solidFill>
                  <a:srgbClr val="000000"/>
                </a:solidFill>
                <a:latin typeface="Arial" panose="020B0604020202020204" pitchFamily="34" charset="0"/>
              </a:rPr>
              <a:t>deforestation</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harms</a:t>
            </a:r>
            <a:r>
              <a:rPr lang="en-US" sz="2400" dirty="0">
                <a:solidFill>
                  <a:srgbClr val="000000"/>
                </a:solidFill>
                <a:latin typeface="Arial" panose="020B0604020202020204" pitchFamily="34" charset="0"/>
              </a:rPr>
              <a:t> local </a:t>
            </a:r>
            <a:r>
              <a:rPr lang="en-US" sz="2400" b="1" dirty="0">
                <a:solidFill>
                  <a:srgbClr val="000000"/>
                </a:solidFill>
                <a:latin typeface="Arial" panose="020B0604020202020204" pitchFamily="34" charset="0"/>
              </a:rPr>
              <a:t>biodiversity</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reduces</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carbon</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sinks</a:t>
            </a:r>
            <a:r>
              <a:rPr lang="en-US" sz="2400" dirty="0">
                <a:solidFill>
                  <a:srgbClr val="000000"/>
                </a:solidFill>
                <a:latin typeface="Arial" panose="020B0604020202020204" pitchFamily="34" charset="0"/>
              </a:rPr>
              <a:t> and </a:t>
            </a:r>
            <a:r>
              <a:rPr lang="en-US" sz="2400" b="1" dirty="0">
                <a:solidFill>
                  <a:srgbClr val="000000"/>
                </a:solidFill>
                <a:latin typeface="Arial" panose="020B0604020202020204" pitchFamily="34" charset="0"/>
              </a:rPr>
              <a:t>increases</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local</a:t>
            </a:r>
            <a:r>
              <a:rPr lang="en-US" sz="2400" dirty="0">
                <a:solidFill>
                  <a:srgbClr val="000000"/>
                </a:solidFill>
                <a:latin typeface="Arial" panose="020B0604020202020204" pitchFamily="34" charset="0"/>
              </a:rPr>
              <a:t> </a:t>
            </a:r>
            <a:r>
              <a:rPr lang="en-US" sz="2400" b="1" dirty="0">
                <a:solidFill>
                  <a:srgbClr val="000000"/>
                </a:solidFill>
                <a:latin typeface="Arial" panose="020B0604020202020204" pitchFamily="34" charset="0"/>
              </a:rPr>
              <a:t>pollution</a:t>
            </a:r>
            <a:r>
              <a:rPr lang="en-US" sz="2400" dirty="0">
                <a:solidFill>
                  <a:srgbClr val="000000"/>
                </a:solidFill>
                <a:latin typeface="Arial" panose="020B0604020202020204" pitchFamily="34" charset="0"/>
              </a:rPr>
              <a:t> in Indonesia.</a:t>
            </a:r>
            <a:endParaRPr lang="en-US" sz="2400" dirty="0"/>
          </a:p>
        </p:txBody>
      </p:sp>
      <p:sp>
        <p:nvSpPr>
          <p:cNvPr id="53" name="TextBox 52">
            <a:extLst>
              <a:ext uri="{FF2B5EF4-FFF2-40B4-BE49-F238E27FC236}">
                <a16:creationId xmlns:a16="http://schemas.microsoft.com/office/drawing/2014/main" id="{C95C7A43-89EB-79B4-BB0A-E3732E368282}"/>
              </a:ext>
            </a:extLst>
          </p:cNvPr>
          <p:cNvSpPr txBox="1"/>
          <p:nvPr/>
        </p:nvSpPr>
        <p:spPr>
          <a:xfrm>
            <a:off x="3660328" y="17206970"/>
            <a:ext cx="7963416" cy="523220"/>
          </a:xfrm>
          <a:prstGeom prst="rect">
            <a:avLst/>
          </a:prstGeom>
          <a:noFill/>
        </p:spPr>
        <p:txBody>
          <a:bodyPr wrap="square">
            <a:spAutoFit/>
          </a:bodyPr>
          <a:lstStyle/>
          <a:p>
            <a:r>
              <a:rPr lang="en-US" sz="2800" dirty="0"/>
              <a:t>Loss of tree coverage in Indonesia per year in ha</a:t>
            </a:r>
          </a:p>
        </p:txBody>
      </p:sp>
      <p:sp>
        <p:nvSpPr>
          <p:cNvPr id="56" name="TextBox 55">
            <a:extLst>
              <a:ext uri="{FF2B5EF4-FFF2-40B4-BE49-F238E27FC236}">
                <a16:creationId xmlns:a16="http://schemas.microsoft.com/office/drawing/2014/main" id="{1F6B8CD1-E0B2-0D21-2CF0-08B076AC5C81}"/>
              </a:ext>
            </a:extLst>
          </p:cNvPr>
          <p:cNvSpPr txBox="1"/>
          <p:nvPr/>
        </p:nvSpPr>
        <p:spPr>
          <a:xfrm>
            <a:off x="28636409" y="23316377"/>
            <a:ext cx="12940080" cy="1200329"/>
          </a:xfrm>
          <a:prstGeom prst="rect">
            <a:avLst/>
          </a:prstGeom>
          <a:noFill/>
        </p:spPr>
        <p:txBody>
          <a:bodyPr wrap="square">
            <a:spAutoFit/>
          </a:bodyPr>
          <a:lstStyle/>
          <a:p>
            <a:r>
              <a:rPr lang="en-US" sz="2400" dirty="0">
                <a:solidFill>
                  <a:srgbClr val="000000"/>
                </a:solidFill>
                <a:latin typeface="Arial" panose="020B0604020202020204" pitchFamily="34" charset="0"/>
              </a:rPr>
              <a:t>												Monitoring and governance can encourage </a:t>
            </a:r>
            <a:r>
              <a:rPr lang="en-US" sz="2400" b="1" dirty="0">
                <a:solidFill>
                  <a:srgbClr val="000000"/>
                </a:solidFill>
                <a:latin typeface="Arial" panose="020B0604020202020204" pitchFamily="34" charset="0"/>
              </a:rPr>
              <a:t>sustainable agriculture</a:t>
            </a:r>
            <a:r>
              <a:rPr lang="en-US" sz="2400" dirty="0">
                <a:solidFill>
                  <a:srgbClr val="000000"/>
                </a:solidFill>
                <a:latin typeface="Arial" panose="020B0604020202020204" pitchFamily="34" charset="0"/>
              </a:rPr>
              <a:t> and mining, however it takes responsible government action, </a:t>
            </a:r>
            <a:r>
              <a:rPr lang="en-US" sz="2400" b="1" dirty="0">
                <a:solidFill>
                  <a:srgbClr val="000000"/>
                </a:solidFill>
                <a:latin typeface="Arial" panose="020B0604020202020204" pitchFamily="34" charset="0"/>
              </a:rPr>
              <a:t>supporting vulnerable</a:t>
            </a:r>
            <a:r>
              <a:rPr lang="en-US" sz="2400" dirty="0">
                <a:solidFill>
                  <a:srgbClr val="000000"/>
                </a:solidFill>
                <a:latin typeface="Arial" panose="020B0604020202020204" pitchFamily="34" charset="0"/>
              </a:rPr>
              <a:t> people rather than punishing them.</a:t>
            </a:r>
          </a:p>
        </p:txBody>
      </p:sp>
      <p:sp>
        <p:nvSpPr>
          <p:cNvPr id="57" name="TextBox 56">
            <a:extLst>
              <a:ext uri="{FF2B5EF4-FFF2-40B4-BE49-F238E27FC236}">
                <a16:creationId xmlns:a16="http://schemas.microsoft.com/office/drawing/2014/main" id="{6AAF2CF8-50D4-33AD-6A0C-08F60980CF33}"/>
              </a:ext>
            </a:extLst>
          </p:cNvPr>
          <p:cNvSpPr txBox="1"/>
          <p:nvPr/>
        </p:nvSpPr>
        <p:spPr>
          <a:xfrm>
            <a:off x="28647106" y="23268251"/>
            <a:ext cx="5519747" cy="523220"/>
          </a:xfrm>
          <a:prstGeom prst="rect">
            <a:avLst/>
          </a:prstGeom>
          <a:noFill/>
        </p:spPr>
        <p:txBody>
          <a:bodyPr wrap="square">
            <a:spAutoFit/>
          </a:bodyPr>
          <a:lstStyle/>
          <a:p>
            <a:r>
              <a:rPr lang="en-US" sz="2800" dirty="0"/>
              <a:t>SDG12 - Responsible production:</a:t>
            </a:r>
          </a:p>
        </p:txBody>
      </p:sp>
      <p:sp>
        <p:nvSpPr>
          <p:cNvPr id="60" name="TextBox 59">
            <a:extLst>
              <a:ext uri="{FF2B5EF4-FFF2-40B4-BE49-F238E27FC236}">
                <a16:creationId xmlns:a16="http://schemas.microsoft.com/office/drawing/2014/main" id="{EF9300E9-6089-B87B-707E-28E7647E822C}"/>
              </a:ext>
            </a:extLst>
          </p:cNvPr>
          <p:cNvSpPr txBox="1"/>
          <p:nvPr/>
        </p:nvSpPr>
        <p:spPr>
          <a:xfrm>
            <a:off x="28647106" y="24414402"/>
            <a:ext cx="4148147" cy="523220"/>
          </a:xfrm>
          <a:prstGeom prst="rect">
            <a:avLst/>
          </a:prstGeom>
          <a:noFill/>
        </p:spPr>
        <p:txBody>
          <a:bodyPr wrap="square">
            <a:spAutoFit/>
          </a:bodyPr>
          <a:lstStyle/>
          <a:p>
            <a:r>
              <a:rPr lang="en-US" sz="2800" dirty="0"/>
              <a:t>SDG 13 - Climate Action:</a:t>
            </a:r>
          </a:p>
        </p:txBody>
      </p:sp>
      <p:sp>
        <p:nvSpPr>
          <p:cNvPr id="62" name="TextBox 61">
            <a:extLst>
              <a:ext uri="{FF2B5EF4-FFF2-40B4-BE49-F238E27FC236}">
                <a16:creationId xmlns:a16="http://schemas.microsoft.com/office/drawing/2014/main" id="{7AD3DBB9-B40C-0401-45D4-225AFBA95B79}"/>
              </a:ext>
            </a:extLst>
          </p:cNvPr>
          <p:cNvSpPr txBox="1"/>
          <p:nvPr/>
        </p:nvSpPr>
        <p:spPr>
          <a:xfrm>
            <a:off x="28674000" y="26263302"/>
            <a:ext cx="3835326" cy="523220"/>
          </a:xfrm>
          <a:prstGeom prst="rect">
            <a:avLst/>
          </a:prstGeom>
          <a:noFill/>
        </p:spPr>
        <p:txBody>
          <a:bodyPr wrap="square">
            <a:spAutoFit/>
          </a:bodyPr>
          <a:lstStyle/>
          <a:p>
            <a:r>
              <a:rPr lang="en-US" sz="2800" dirty="0"/>
              <a:t>SDG 15 - Life on Land:</a:t>
            </a:r>
          </a:p>
        </p:txBody>
      </p:sp>
      <p:sp>
        <p:nvSpPr>
          <p:cNvPr id="63" name="TextBox 62">
            <a:extLst>
              <a:ext uri="{FF2B5EF4-FFF2-40B4-BE49-F238E27FC236}">
                <a16:creationId xmlns:a16="http://schemas.microsoft.com/office/drawing/2014/main" id="{D55C0650-40C4-6E7F-3922-D2A665F2BC9A}"/>
              </a:ext>
            </a:extLst>
          </p:cNvPr>
          <p:cNvSpPr txBox="1"/>
          <p:nvPr/>
        </p:nvSpPr>
        <p:spPr>
          <a:xfrm>
            <a:off x="28674000" y="27064164"/>
            <a:ext cx="3835326" cy="523220"/>
          </a:xfrm>
          <a:prstGeom prst="rect">
            <a:avLst/>
          </a:prstGeom>
          <a:noFill/>
        </p:spPr>
        <p:txBody>
          <a:bodyPr wrap="square">
            <a:spAutoFit/>
          </a:bodyPr>
          <a:lstStyle/>
          <a:p>
            <a:r>
              <a:rPr lang="en-US" sz="2800" dirty="0"/>
              <a:t>SDG 2 - Zero Hunger:</a:t>
            </a:r>
          </a:p>
        </p:txBody>
      </p:sp>
      <p:sp>
        <p:nvSpPr>
          <p:cNvPr id="64" name="TextBox 63">
            <a:extLst>
              <a:ext uri="{FF2B5EF4-FFF2-40B4-BE49-F238E27FC236}">
                <a16:creationId xmlns:a16="http://schemas.microsoft.com/office/drawing/2014/main" id="{20A6F828-F432-10FA-40B0-DD3E57CF2BCC}"/>
              </a:ext>
            </a:extLst>
          </p:cNvPr>
          <p:cNvSpPr txBox="1"/>
          <p:nvPr/>
        </p:nvSpPr>
        <p:spPr>
          <a:xfrm>
            <a:off x="14857200" y="20681384"/>
            <a:ext cx="8368252" cy="523220"/>
          </a:xfrm>
          <a:prstGeom prst="rect">
            <a:avLst/>
          </a:prstGeom>
          <a:noFill/>
        </p:spPr>
        <p:txBody>
          <a:bodyPr wrap="square">
            <a:spAutoFit/>
          </a:bodyPr>
          <a:lstStyle/>
          <a:p>
            <a:r>
              <a:rPr lang="en-US" sz="2800" dirty="0"/>
              <a:t>Sentinel 2: 4-Band Satellite Imagery (2022)</a:t>
            </a:r>
          </a:p>
        </p:txBody>
      </p:sp>
      <p:sp>
        <p:nvSpPr>
          <p:cNvPr id="65" name="TextBox 64">
            <a:extLst>
              <a:ext uri="{FF2B5EF4-FFF2-40B4-BE49-F238E27FC236}">
                <a16:creationId xmlns:a16="http://schemas.microsoft.com/office/drawing/2014/main" id="{56D91499-36F8-0566-70D1-DFE3F8A47734}"/>
              </a:ext>
            </a:extLst>
          </p:cNvPr>
          <p:cNvSpPr txBox="1"/>
          <p:nvPr/>
        </p:nvSpPr>
        <p:spPr>
          <a:xfrm>
            <a:off x="14857200" y="24473369"/>
            <a:ext cx="9242090" cy="523220"/>
          </a:xfrm>
          <a:prstGeom prst="rect">
            <a:avLst/>
          </a:prstGeom>
          <a:noFill/>
        </p:spPr>
        <p:txBody>
          <a:bodyPr wrap="square">
            <a:spAutoFit/>
          </a:bodyPr>
          <a:lstStyle/>
          <a:p>
            <a:r>
              <a:rPr lang="en-US" sz="2800" dirty="0" err="1"/>
              <a:t>MapBiomas</a:t>
            </a:r>
            <a:r>
              <a:rPr lang="en-US" sz="2800" dirty="0"/>
              <a:t>: Forest Coverage Mask (2022)</a:t>
            </a:r>
          </a:p>
        </p:txBody>
      </p:sp>
      <p:pic>
        <p:nvPicPr>
          <p:cNvPr id="69" name="Picture 68" descr="A satellite image of a forest&#10;&#10;Description automatically generated">
            <a:extLst>
              <a:ext uri="{FF2B5EF4-FFF2-40B4-BE49-F238E27FC236}">
                <a16:creationId xmlns:a16="http://schemas.microsoft.com/office/drawing/2014/main" id="{0B0DDDF1-F791-96CF-13DE-F2852C0A0FF5}"/>
              </a:ext>
            </a:extLst>
          </p:cNvPr>
          <p:cNvPicPr>
            <a:picLocks noChangeAspect="1"/>
          </p:cNvPicPr>
          <p:nvPr/>
        </p:nvPicPr>
        <p:blipFill>
          <a:blip r:embed="rId8"/>
          <a:srcRect l="329" t="606"/>
          <a:stretch/>
        </p:blipFill>
        <p:spPr>
          <a:xfrm>
            <a:off x="24099290" y="20704175"/>
            <a:ext cx="3630743" cy="3599561"/>
          </a:xfrm>
          <a:prstGeom prst="rect">
            <a:avLst/>
          </a:prstGeom>
        </p:spPr>
      </p:pic>
      <p:pic>
        <p:nvPicPr>
          <p:cNvPr id="67" name="Picture 66" descr="A map of a forest mask&#10;&#10;Description automatically generated">
            <a:extLst>
              <a:ext uri="{FF2B5EF4-FFF2-40B4-BE49-F238E27FC236}">
                <a16:creationId xmlns:a16="http://schemas.microsoft.com/office/drawing/2014/main" id="{2B843683-9E90-F51A-E63E-8574F3040585}"/>
              </a:ext>
            </a:extLst>
          </p:cNvPr>
          <p:cNvPicPr>
            <a:picLocks noChangeAspect="1"/>
          </p:cNvPicPr>
          <p:nvPr/>
        </p:nvPicPr>
        <p:blipFill>
          <a:blip r:embed="rId9"/>
          <a:stretch>
            <a:fillRect/>
          </a:stretch>
        </p:blipFill>
        <p:spPr>
          <a:xfrm>
            <a:off x="24087296" y="24228802"/>
            <a:ext cx="3865403" cy="3284685"/>
          </a:xfrm>
          <a:prstGeom prst="rect">
            <a:avLst/>
          </a:prstGeom>
        </p:spPr>
      </p:pic>
      <p:sp>
        <p:nvSpPr>
          <p:cNvPr id="70" name="TextBox 69">
            <a:extLst>
              <a:ext uri="{FF2B5EF4-FFF2-40B4-BE49-F238E27FC236}">
                <a16:creationId xmlns:a16="http://schemas.microsoft.com/office/drawing/2014/main" id="{CD396C9E-F350-BE6B-88A0-AF85D70B4DC8}"/>
              </a:ext>
            </a:extLst>
          </p:cNvPr>
          <p:cNvSpPr txBox="1"/>
          <p:nvPr/>
        </p:nvSpPr>
        <p:spPr>
          <a:xfrm>
            <a:off x="14857200" y="25080226"/>
            <a:ext cx="9431549" cy="2308324"/>
          </a:xfrm>
          <a:prstGeom prst="rect">
            <a:avLst/>
          </a:prstGeom>
          <a:noFill/>
        </p:spPr>
        <p:txBody>
          <a:bodyPr wrap="square">
            <a:spAutoFit/>
          </a:bodyPr>
          <a:lstStyle/>
          <a:p>
            <a:r>
              <a:rPr lang="en-US" sz="2400" dirty="0" err="1">
                <a:solidFill>
                  <a:srgbClr val="000000"/>
                </a:solidFill>
                <a:latin typeface="Arial" panose="020B0604020202020204" pitchFamily="34" charset="0"/>
              </a:rPr>
              <a:t>MapBiomas</a:t>
            </a:r>
            <a:r>
              <a:rPr lang="en-US" sz="2400" dirty="0">
                <a:solidFill>
                  <a:srgbClr val="000000"/>
                </a:solidFill>
                <a:latin typeface="Arial" panose="020B0604020202020204" pitchFamily="34" charset="0"/>
              </a:rPr>
              <a:t> is under </a:t>
            </a:r>
            <a:r>
              <a:rPr lang="en-US" sz="2400" b="1" dirty="0">
                <a:solidFill>
                  <a:srgbClr val="000000"/>
                </a:solidFill>
                <a:latin typeface="Arial" panose="020B0604020202020204" pitchFamily="34" charset="0"/>
              </a:rPr>
              <a:t>creative commons license</a:t>
            </a:r>
            <a:r>
              <a:rPr lang="en-US" sz="2400" dirty="0">
                <a:solidFill>
                  <a:srgbClr val="000000"/>
                </a:solidFill>
                <a:latin typeface="Arial" panose="020B0604020202020204" pitchFamily="34" charset="0"/>
              </a:rPr>
              <a:t>, making it freely available to anyone to use. </a:t>
            </a:r>
          </a:p>
          <a:p>
            <a:r>
              <a:rPr lang="en-US" sz="2400" dirty="0">
                <a:solidFill>
                  <a:srgbClr val="000000"/>
                </a:solidFill>
                <a:latin typeface="Arial" panose="020B0604020202020204" pitchFamily="34" charset="0"/>
              </a:rPr>
              <a:t>I chose 2022 since it had the highest accuracy mask of other years.</a:t>
            </a:r>
          </a:p>
          <a:p>
            <a:r>
              <a:rPr lang="en-US" sz="2400" dirty="0">
                <a:solidFill>
                  <a:srgbClr val="000000"/>
                </a:solidFill>
                <a:latin typeface="Arial" panose="020B0604020202020204" pitchFamily="34" charset="0"/>
              </a:rPr>
              <a:t>98.5% of Forest area was correctly marked as Forest.</a:t>
            </a:r>
          </a:p>
          <a:p>
            <a:r>
              <a:rPr lang="en-US" sz="2400" dirty="0">
                <a:solidFill>
                  <a:srgbClr val="000000"/>
                </a:solidFill>
                <a:latin typeface="Arial" panose="020B0604020202020204" pitchFamily="34" charset="0"/>
              </a:rPr>
              <a:t>80.7% of area marked as Forest was actually Forest.</a:t>
            </a:r>
          </a:p>
          <a:p>
            <a:r>
              <a:rPr lang="en-US" sz="2400" dirty="0">
                <a:solidFill>
                  <a:srgbClr val="000000"/>
                </a:solidFill>
                <a:latin typeface="Arial" panose="020B0604020202020204" pitchFamily="34" charset="0"/>
              </a:rPr>
              <a:t>It is at a 30 meter scale.</a:t>
            </a:r>
          </a:p>
        </p:txBody>
      </p:sp>
      <p:sp>
        <p:nvSpPr>
          <p:cNvPr id="71" name="TextBox 70">
            <a:extLst>
              <a:ext uri="{FF2B5EF4-FFF2-40B4-BE49-F238E27FC236}">
                <a16:creationId xmlns:a16="http://schemas.microsoft.com/office/drawing/2014/main" id="{7968A198-B745-538E-3ECB-44C3F2685186}"/>
              </a:ext>
            </a:extLst>
          </p:cNvPr>
          <p:cNvSpPr txBox="1"/>
          <p:nvPr/>
        </p:nvSpPr>
        <p:spPr>
          <a:xfrm>
            <a:off x="14851065" y="21339725"/>
            <a:ext cx="9242090" cy="3046988"/>
          </a:xfrm>
          <a:prstGeom prst="rect">
            <a:avLst/>
          </a:prstGeom>
          <a:noFill/>
        </p:spPr>
        <p:txBody>
          <a:bodyPr wrap="square">
            <a:spAutoFit/>
          </a:bodyPr>
          <a:lstStyle/>
          <a:p>
            <a:r>
              <a:rPr lang="en-US" sz="2400" dirty="0">
                <a:solidFill>
                  <a:srgbClr val="000000"/>
                </a:solidFill>
                <a:latin typeface="Arial" panose="020B0604020202020204" pitchFamily="34" charset="0"/>
              </a:rPr>
              <a:t>Sentinel 2 is under </a:t>
            </a:r>
            <a:r>
              <a:rPr lang="en-US" sz="2400" b="1" dirty="0">
                <a:solidFill>
                  <a:srgbClr val="000000"/>
                </a:solidFill>
                <a:latin typeface="Arial" panose="020B0604020202020204" pitchFamily="34" charset="0"/>
              </a:rPr>
              <a:t>creative commons license</a:t>
            </a:r>
            <a:r>
              <a:rPr lang="en-US" sz="2400" dirty="0">
                <a:solidFill>
                  <a:srgbClr val="000000"/>
                </a:solidFill>
                <a:latin typeface="Arial" panose="020B0604020202020204" pitchFamily="34" charset="0"/>
              </a:rPr>
              <a:t>, making it freely available to anyone to use. </a:t>
            </a:r>
          </a:p>
          <a:p>
            <a:r>
              <a:rPr lang="en-US" sz="2400" dirty="0">
                <a:solidFill>
                  <a:srgbClr val="000000"/>
                </a:solidFill>
                <a:latin typeface="Arial" panose="020B0604020202020204" pitchFamily="34" charset="0"/>
              </a:rPr>
              <a:t>It contains 4 Band satellite images (Red, Green, Blue, Near Infra Red) with a zoom of 10m per pixel</a:t>
            </a:r>
          </a:p>
          <a:p>
            <a:r>
              <a:rPr lang="en-US" sz="2400" dirty="0">
                <a:solidFill>
                  <a:srgbClr val="000000"/>
                </a:solidFill>
                <a:latin typeface="Arial" panose="020B0604020202020204" pitchFamily="34" charset="0"/>
              </a:rPr>
              <a:t>It is the same origin of data used in the original paper.</a:t>
            </a:r>
          </a:p>
          <a:p>
            <a:r>
              <a:rPr lang="en-US" sz="2400" dirty="0">
                <a:solidFill>
                  <a:srgbClr val="000000"/>
                </a:solidFill>
                <a:latin typeface="Arial" panose="020B0604020202020204" pitchFamily="34" charset="0"/>
              </a:rPr>
              <a:t>I chose the to collect image from the islands of </a:t>
            </a:r>
            <a:r>
              <a:rPr lang="en-US" sz="2400" b="1" dirty="0">
                <a:solidFill>
                  <a:srgbClr val="000000"/>
                </a:solidFill>
                <a:latin typeface="Arial" panose="020B0604020202020204" pitchFamily="34" charset="0"/>
              </a:rPr>
              <a:t>Sumatra and Kalimantan</a:t>
            </a:r>
            <a:r>
              <a:rPr lang="en-US" sz="2400" dirty="0">
                <a:solidFill>
                  <a:srgbClr val="000000"/>
                </a:solidFill>
                <a:latin typeface="Arial" panose="020B0604020202020204" pitchFamily="34" charset="0"/>
              </a:rPr>
              <a:t> since they are </a:t>
            </a:r>
            <a:r>
              <a:rPr lang="en-US" sz="2400" b="1" dirty="0">
                <a:solidFill>
                  <a:srgbClr val="000000"/>
                </a:solidFill>
                <a:latin typeface="Arial" panose="020B0604020202020204" pitchFamily="34" charset="0"/>
              </a:rPr>
              <a:t>affected by deforestation the most</a:t>
            </a:r>
            <a:r>
              <a:rPr lang="en-US" sz="2400" dirty="0">
                <a:solidFill>
                  <a:srgbClr val="000000"/>
                </a:solidFill>
                <a:latin typeface="Arial" panose="020B0604020202020204" pitchFamily="34" charset="0"/>
              </a:rPr>
              <a:t> in Indonesia (and the consequences of it, like floods)</a:t>
            </a:r>
          </a:p>
        </p:txBody>
      </p:sp>
      <p:sp>
        <p:nvSpPr>
          <p:cNvPr id="72" name="TextBox 71">
            <a:extLst>
              <a:ext uri="{FF2B5EF4-FFF2-40B4-BE49-F238E27FC236}">
                <a16:creationId xmlns:a16="http://schemas.microsoft.com/office/drawing/2014/main" id="{E7A6F368-82A7-AB08-36B2-8F51074E9EBC}"/>
              </a:ext>
            </a:extLst>
          </p:cNvPr>
          <p:cNvSpPr txBox="1"/>
          <p:nvPr/>
        </p:nvSpPr>
        <p:spPr>
          <a:xfrm>
            <a:off x="14857200" y="6600554"/>
            <a:ext cx="9242090" cy="523220"/>
          </a:xfrm>
          <a:prstGeom prst="rect">
            <a:avLst/>
          </a:prstGeom>
          <a:noFill/>
        </p:spPr>
        <p:txBody>
          <a:bodyPr wrap="square">
            <a:spAutoFit/>
          </a:bodyPr>
          <a:lstStyle/>
          <a:p>
            <a:r>
              <a:rPr lang="en-US" sz="2800" dirty="0"/>
              <a:t>Data Pipeline:</a:t>
            </a:r>
          </a:p>
        </p:txBody>
      </p:sp>
      <p:sp>
        <p:nvSpPr>
          <p:cNvPr id="73" name="TextBox 72">
            <a:extLst>
              <a:ext uri="{FF2B5EF4-FFF2-40B4-BE49-F238E27FC236}">
                <a16:creationId xmlns:a16="http://schemas.microsoft.com/office/drawing/2014/main" id="{222E7573-67DB-B1C9-FC1D-89839F606718}"/>
              </a:ext>
            </a:extLst>
          </p:cNvPr>
          <p:cNvSpPr txBox="1"/>
          <p:nvPr/>
        </p:nvSpPr>
        <p:spPr>
          <a:xfrm>
            <a:off x="14951929" y="17535953"/>
            <a:ext cx="9242090" cy="523220"/>
          </a:xfrm>
          <a:prstGeom prst="rect">
            <a:avLst/>
          </a:prstGeom>
          <a:noFill/>
        </p:spPr>
        <p:txBody>
          <a:bodyPr wrap="square">
            <a:spAutoFit/>
          </a:bodyPr>
          <a:lstStyle/>
          <a:p>
            <a:r>
              <a:rPr lang="en-US" sz="2800" dirty="0"/>
              <a:t>Potential ways to address the issue:</a:t>
            </a:r>
          </a:p>
        </p:txBody>
      </p:sp>
      <p:sp>
        <p:nvSpPr>
          <p:cNvPr id="75" name="TextBox 74">
            <a:extLst>
              <a:ext uri="{FF2B5EF4-FFF2-40B4-BE49-F238E27FC236}">
                <a16:creationId xmlns:a16="http://schemas.microsoft.com/office/drawing/2014/main" id="{EE4DEB2B-9349-63F5-E6A6-9CE5ED18D006}"/>
              </a:ext>
            </a:extLst>
          </p:cNvPr>
          <p:cNvSpPr txBox="1"/>
          <p:nvPr/>
        </p:nvSpPr>
        <p:spPr>
          <a:xfrm>
            <a:off x="28684535" y="24453983"/>
            <a:ext cx="12940080" cy="1938992"/>
          </a:xfrm>
          <a:prstGeom prst="rect">
            <a:avLst/>
          </a:prstGeom>
          <a:noFill/>
        </p:spPr>
        <p:txBody>
          <a:bodyPr wrap="square">
            <a:spAutoFit/>
          </a:bodyPr>
          <a:lstStyle/>
          <a:p>
            <a:r>
              <a:rPr lang="en-US" sz="2400" dirty="0">
                <a:solidFill>
                  <a:srgbClr val="000000"/>
                </a:solidFill>
                <a:latin typeface="Arial" panose="020B0604020202020204" pitchFamily="34" charset="0"/>
              </a:rPr>
              <a:t>									The model has the potential to </a:t>
            </a:r>
            <a:r>
              <a:rPr lang="en-US" sz="2400" b="1" dirty="0">
                <a:solidFill>
                  <a:srgbClr val="000000"/>
                </a:solidFill>
                <a:latin typeface="Arial" panose="020B0604020202020204" pitchFamily="34" charset="0"/>
              </a:rPr>
              <a:t>slow deforestation</a:t>
            </a:r>
            <a:r>
              <a:rPr lang="en-US" sz="2400" dirty="0">
                <a:solidFill>
                  <a:srgbClr val="000000"/>
                </a:solidFill>
                <a:latin typeface="Arial" panose="020B0604020202020204" pitchFamily="34" charset="0"/>
              </a:rPr>
              <a:t> given that action is taken by the government. The model also makes use of </a:t>
            </a:r>
            <a:r>
              <a:rPr lang="en-US" sz="2400" b="1" dirty="0">
                <a:solidFill>
                  <a:srgbClr val="000000"/>
                </a:solidFill>
                <a:latin typeface="Arial" panose="020B0604020202020204" pitchFamily="34" charset="0"/>
              </a:rPr>
              <a:t>already existing data</a:t>
            </a:r>
            <a:r>
              <a:rPr lang="en-US" sz="2400" dirty="0">
                <a:solidFill>
                  <a:srgbClr val="000000"/>
                </a:solidFill>
                <a:latin typeface="Arial" panose="020B0604020202020204" pitchFamily="34" charset="0"/>
              </a:rPr>
              <a:t> and is rather </a:t>
            </a:r>
            <a:r>
              <a:rPr lang="en-US" sz="2400" b="1" dirty="0">
                <a:solidFill>
                  <a:srgbClr val="000000"/>
                </a:solidFill>
                <a:latin typeface="Arial" panose="020B0604020202020204" pitchFamily="34" charset="0"/>
              </a:rPr>
              <a:t>efficient</a:t>
            </a:r>
            <a:r>
              <a:rPr lang="en-US" sz="2400" dirty="0">
                <a:solidFill>
                  <a:srgbClr val="000000"/>
                </a:solidFill>
                <a:latin typeface="Arial" panose="020B0604020202020204" pitchFamily="34" charset="0"/>
              </a:rPr>
              <a:t> with </a:t>
            </a:r>
            <a:r>
              <a:rPr lang="en-US" sz="2400" b="1" dirty="0">
                <a:solidFill>
                  <a:srgbClr val="000000"/>
                </a:solidFill>
                <a:latin typeface="Arial" panose="020B0604020202020204" pitchFamily="34" charset="0"/>
              </a:rPr>
              <a:t>2M parameters</a:t>
            </a:r>
            <a:r>
              <a:rPr lang="en-US" sz="2400" dirty="0">
                <a:solidFill>
                  <a:srgbClr val="000000"/>
                </a:solidFill>
                <a:latin typeface="Arial" panose="020B0604020202020204" pitchFamily="34" charset="0"/>
              </a:rPr>
              <a:t>. The pros of saving the forest would massively outweigh pollution caused by the model if appropriate action is taken, </a:t>
            </a:r>
            <a:r>
              <a:rPr lang="en-US" sz="2400" b="1" dirty="0">
                <a:solidFill>
                  <a:srgbClr val="000000"/>
                </a:solidFill>
                <a:latin typeface="Arial" panose="020B0604020202020204" pitchFamily="34" charset="0"/>
              </a:rPr>
              <a:t>maintaining carbon sinks</a:t>
            </a:r>
            <a:r>
              <a:rPr lang="en-US" sz="2400" dirty="0">
                <a:solidFill>
                  <a:srgbClr val="000000"/>
                </a:solidFill>
                <a:latin typeface="Arial" panose="020B0604020202020204" pitchFamily="34" charset="0"/>
              </a:rPr>
              <a:t> and protecting vulnerable communities from </a:t>
            </a:r>
            <a:r>
              <a:rPr lang="en-US" sz="2400" b="1" dirty="0">
                <a:solidFill>
                  <a:srgbClr val="000000"/>
                </a:solidFill>
                <a:latin typeface="Arial" panose="020B0604020202020204" pitchFamily="34" charset="0"/>
              </a:rPr>
              <a:t>extreme weather events</a:t>
            </a:r>
            <a:r>
              <a:rPr lang="en-US" sz="2400" dirty="0">
                <a:solidFill>
                  <a:srgbClr val="000000"/>
                </a:solidFill>
                <a:latin typeface="Arial" panose="020B0604020202020204" pitchFamily="34" charset="0"/>
              </a:rPr>
              <a:t>. </a:t>
            </a:r>
          </a:p>
        </p:txBody>
      </p:sp>
      <p:sp>
        <p:nvSpPr>
          <p:cNvPr id="76" name="TextBox 75">
            <a:extLst>
              <a:ext uri="{FF2B5EF4-FFF2-40B4-BE49-F238E27FC236}">
                <a16:creationId xmlns:a16="http://schemas.microsoft.com/office/drawing/2014/main" id="{E7E3012B-EEF8-30E0-AF8B-6F01E0BCA1D1}"/>
              </a:ext>
            </a:extLst>
          </p:cNvPr>
          <p:cNvSpPr txBox="1"/>
          <p:nvPr/>
        </p:nvSpPr>
        <p:spPr>
          <a:xfrm>
            <a:off x="28719384" y="26303377"/>
            <a:ext cx="12940080" cy="830997"/>
          </a:xfrm>
          <a:prstGeom prst="rect">
            <a:avLst/>
          </a:prstGeom>
          <a:noFill/>
        </p:spPr>
        <p:txBody>
          <a:bodyPr wrap="square">
            <a:spAutoFit/>
          </a:bodyPr>
          <a:lstStyle/>
          <a:p>
            <a:r>
              <a:rPr lang="en-US" sz="2400" dirty="0">
                <a:solidFill>
                  <a:srgbClr val="000000"/>
                </a:solidFill>
                <a:latin typeface="Arial" panose="020B0604020202020204" pitchFamily="34" charset="0"/>
              </a:rPr>
              <a:t>								The model promotes </a:t>
            </a:r>
            <a:r>
              <a:rPr lang="en-US" sz="2400" b="1" dirty="0">
                <a:solidFill>
                  <a:srgbClr val="000000"/>
                </a:solidFill>
                <a:latin typeface="Arial" panose="020B0604020202020204" pitchFamily="34" charset="0"/>
              </a:rPr>
              <a:t>sustainable forest management </a:t>
            </a:r>
            <a:r>
              <a:rPr lang="en-US" sz="2400" dirty="0">
                <a:solidFill>
                  <a:srgbClr val="000000"/>
                </a:solidFill>
                <a:latin typeface="Arial" panose="020B0604020202020204" pitchFamily="34" charset="0"/>
              </a:rPr>
              <a:t>(Indicator 15.2.1). If deforestation is reduced by the model it will massively </a:t>
            </a:r>
            <a:r>
              <a:rPr lang="en-US" sz="2400" b="1" dirty="0">
                <a:solidFill>
                  <a:srgbClr val="000000"/>
                </a:solidFill>
                <a:latin typeface="Arial" panose="020B0604020202020204" pitchFamily="34" charset="0"/>
              </a:rPr>
              <a:t>benefit biodiversity</a:t>
            </a:r>
            <a:r>
              <a:rPr lang="en-US" sz="2400" dirty="0">
                <a:solidFill>
                  <a:srgbClr val="000000"/>
                </a:solidFill>
                <a:latin typeface="Arial" panose="020B0604020202020204" pitchFamily="34" charset="0"/>
              </a:rPr>
              <a:t>.</a:t>
            </a:r>
          </a:p>
        </p:txBody>
      </p:sp>
      <p:sp>
        <p:nvSpPr>
          <p:cNvPr id="77" name="TextBox 76">
            <a:extLst>
              <a:ext uri="{FF2B5EF4-FFF2-40B4-BE49-F238E27FC236}">
                <a16:creationId xmlns:a16="http://schemas.microsoft.com/office/drawing/2014/main" id="{F524804A-9E77-6A1F-D269-02A325C37A8B}"/>
              </a:ext>
            </a:extLst>
          </p:cNvPr>
          <p:cNvSpPr txBox="1"/>
          <p:nvPr/>
        </p:nvSpPr>
        <p:spPr>
          <a:xfrm>
            <a:off x="28636409" y="27134017"/>
            <a:ext cx="12940080" cy="461665"/>
          </a:xfrm>
          <a:prstGeom prst="rect">
            <a:avLst/>
          </a:prstGeom>
          <a:noFill/>
        </p:spPr>
        <p:txBody>
          <a:bodyPr wrap="square">
            <a:spAutoFit/>
          </a:bodyPr>
          <a:lstStyle/>
          <a:p>
            <a:r>
              <a:rPr lang="en-US" sz="2400" dirty="0">
                <a:solidFill>
                  <a:srgbClr val="000000"/>
                </a:solidFill>
                <a:latin typeface="Arial" panose="020B0604020202020204" pitchFamily="34" charset="0"/>
              </a:rPr>
              <a:t>								Increasing the proportion of area under </a:t>
            </a:r>
            <a:r>
              <a:rPr lang="en-US" sz="2400" b="1" dirty="0">
                <a:solidFill>
                  <a:srgbClr val="000000"/>
                </a:solidFill>
                <a:latin typeface="Arial" panose="020B0604020202020204" pitchFamily="34" charset="0"/>
              </a:rPr>
              <a:t>sustainable agriculture</a:t>
            </a:r>
          </a:p>
        </p:txBody>
      </p:sp>
      <p:pic>
        <p:nvPicPr>
          <p:cNvPr id="82" name="Picture 81" descr="A graph of a line graph&#10;&#10;Description automatically generated with medium confidence">
            <a:extLst>
              <a:ext uri="{FF2B5EF4-FFF2-40B4-BE49-F238E27FC236}">
                <a16:creationId xmlns:a16="http://schemas.microsoft.com/office/drawing/2014/main" id="{10F25367-4330-C382-4C8D-C198803D4735}"/>
              </a:ext>
            </a:extLst>
          </p:cNvPr>
          <p:cNvPicPr>
            <a:picLocks noChangeAspect="1"/>
          </p:cNvPicPr>
          <p:nvPr/>
        </p:nvPicPr>
        <p:blipFill>
          <a:blip r:embed="rId10"/>
          <a:stretch>
            <a:fillRect/>
          </a:stretch>
        </p:blipFill>
        <p:spPr>
          <a:xfrm>
            <a:off x="23309818" y="14274130"/>
            <a:ext cx="4623192" cy="3459531"/>
          </a:xfrm>
          <a:prstGeom prst="rect">
            <a:avLst/>
          </a:prstGeom>
        </p:spPr>
      </p:pic>
      <p:pic>
        <p:nvPicPr>
          <p:cNvPr id="84" name="Picture 83" descr="A graph of a graph&#10;&#10;Description automatically generated with medium confidence">
            <a:extLst>
              <a:ext uri="{FF2B5EF4-FFF2-40B4-BE49-F238E27FC236}">
                <a16:creationId xmlns:a16="http://schemas.microsoft.com/office/drawing/2014/main" id="{0D209EFA-3C34-00E1-AF96-B62F8C8816EC}"/>
              </a:ext>
            </a:extLst>
          </p:cNvPr>
          <p:cNvPicPr>
            <a:picLocks noChangeAspect="1"/>
          </p:cNvPicPr>
          <p:nvPr/>
        </p:nvPicPr>
        <p:blipFill>
          <a:blip r:embed="rId11"/>
          <a:stretch>
            <a:fillRect/>
          </a:stretch>
        </p:blipFill>
        <p:spPr>
          <a:xfrm>
            <a:off x="18656015" y="14229862"/>
            <a:ext cx="4725519" cy="3341120"/>
          </a:xfrm>
          <a:prstGeom prst="rect">
            <a:avLst/>
          </a:prstGeom>
        </p:spPr>
      </p:pic>
      <p:pic>
        <p:nvPicPr>
          <p:cNvPr id="86" name="Picture 85" descr="Clouds in the sky&#10;&#10;Description automatically generated">
            <a:extLst>
              <a:ext uri="{FF2B5EF4-FFF2-40B4-BE49-F238E27FC236}">
                <a16:creationId xmlns:a16="http://schemas.microsoft.com/office/drawing/2014/main" id="{C2AA5F86-2E11-A5CD-7A35-F7DD5C10EEDD}"/>
              </a:ext>
            </a:extLst>
          </p:cNvPr>
          <p:cNvPicPr>
            <a:picLocks noChangeAspect="1"/>
          </p:cNvPicPr>
          <p:nvPr/>
        </p:nvPicPr>
        <p:blipFill>
          <a:blip r:embed="rId12"/>
          <a:srcRect l="6647" b="12952"/>
          <a:stretch/>
        </p:blipFill>
        <p:spPr>
          <a:xfrm>
            <a:off x="16227596" y="9024982"/>
            <a:ext cx="3906016" cy="3783597"/>
          </a:xfrm>
          <a:prstGeom prst="rect">
            <a:avLst/>
          </a:prstGeom>
        </p:spPr>
      </p:pic>
      <p:pic>
        <p:nvPicPr>
          <p:cNvPr id="88" name="Picture 87" descr="A aerial view of a forest&#10;&#10;Description automatically generated">
            <a:extLst>
              <a:ext uri="{FF2B5EF4-FFF2-40B4-BE49-F238E27FC236}">
                <a16:creationId xmlns:a16="http://schemas.microsoft.com/office/drawing/2014/main" id="{5702230B-542A-1FD4-A08D-77376CA93F0B}"/>
              </a:ext>
            </a:extLst>
          </p:cNvPr>
          <p:cNvPicPr>
            <a:picLocks noChangeAspect="1"/>
          </p:cNvPicPr>
          <p:nvPr/>
        </p:nvPicPr>
        <p:blipFill>
          <a:blip r:embed="rId13"/>
          <a:stretch>
            <a:fillRect/>
          </a:stretch>
        </p:blipFill>
        <p:spPr>
          <a:xfrm>
            <a:off x="22342810" y="8978872"/>
            <a:ext cx="3906016" cy="3875815"/>
          </a:xfrm>
          <a:prstGeom prst="rect">
            <a:avLst/>
          </a:prstGeom>
        </p:spPr>
      </p:pic>
      <p:sp>
        <p:nvSpPr>
          <p:cNvPr id="89" name="Right Arrow 88">
            <a:extLst>
              <a:ext uri="{FF2B5EF4-FFF2-40B4-BE49-F238E27FC236}">
                <a16:creationId xmlns:a16="http://schemas.microsoft.com/office/drawing/2014/main" id="{266BE35B-C1B2-2ACB-B3F3-079A85C6B62F}"/>
              </a:ext>
            </a:extLst>
          </p:cNvPr>
          <p:cNvSpPr/>
          <p:nvPr/>
        </p:nvSpPr>
        <p:spPr>
          <a:xfrm>
            <a:off x="20303976" y="10324383"/>
            <a:ext cx="1887092" cy="12129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05EF77A-79FB-14E8-ECFC-EDCE0718E68F}"/>
              </a:ext>
            </a:extLst>
          </p:cNvPr>
          <p:cNvSpPr txBox="1"/>
          <p:nvPr/>
        </p:nvSpPr>
        <p:spPr>
          <a:xfrm>
            <a:off x="14878691" y="7047865"/>
            <a:ext cx="12851342" cy="1938992"/>
          </a:xfrm>
          <a:prstGeom prst="rect">
            <a:avLst/>
          </a:prstGeom>
          <a:noFill/>
        </p:spPr>
        <p:txBody>
          <a:bodyPr wrap="square">
            <a:spAutoFit/>
          </a:bodyPr>
          <a:lstStyle/>
          <a:p>
            <a:r>
              <a:rPr lang="en-US" sz="2400" dirty="0">
                <a:solidFill>
                  <a:srgbClr val="000000"/>
                </a:solidFill>
                <a:latin typeface="Arial" panose="020B0604020202020204" pitchFamily="34" charset="0"/>
              </a:rPr>
              <a:t>A difficulty with the Context is that Indonesia’s Climate is tropical and therefore </a:t>
            </a:r>
            <a:r>
              <a:rPr lang="en-US" sz="2400" b="1" dirty="0">
                <a:solidFill>
                  <a:srgbClr val="000000"/>
                </a:solidFill>
                <a:latin typeface="Arial" panose="020B0604020202020204" pitchFamily="34" charset="0"/>
              </a:rPr>
              <a:t>cloudy</a:t>
            </a:r>
            <a:r>
              <a:rPr lang="en-US" sz="2400" dirty="0">
                <a:solidFill>
                  <a:srgbClr val="000000"/>
                </a:solidFill>
                <a:latin typeface="Arial" panose="020B0604020202020204" pitchFamily="34" charset="0"/>
              </a:rPr>
              <a:t> which </a:t>
            </a:r>
            <a:r>
              <a:rPr lang="en-US" sz="2400" b="1" dirty="0">
                <a:solidFill>
                  <a:srgbClr val="000000"/>
                </a:solidFill>
                <a:latin typeface="Arial" panose="020B0604020202020204" pitchFamily="34" charset="0"/>
              </a:rPr>
              <a:t>obstructs</a:t>
            </a:r>
            <a:r>
              <a:rPr lang="en-US" sz="2400" dirty="0">
                <a:solidFill>
                  <a:srgbClr val="000000"/>
                </a:solidFill>
                <a:latin typeface="Arial" panose="020B0604020202020204" pitchFamily="34" charset="0"/>
              </a:rPr>
              <a:t> the </a:t>
            </a:r>
            <a:r>
              <a:rPr lang="en-US" sz="2400" b="1" dirty="0">
                <a:solidFill>
                  <a:srgbClr val="000000"/>
                </a:solidFill>
                <a:latin typeface="Arial" panose="020B0604020202020204" pitchFamily="34" charset="0"/>
              </a:rPr>
              <a:t>view</a:t>
            </a:r>
            <a:r>
              <a:rPr lang="en-US" sz="2400" dirty="0">
                <a:solidFill>
                  <a:srgbClr val="000000"/>
                </a:solidFill>
                <a:latin typeface="Arial" panose="020B0604020202020204" pitchFamily="34" charset="0"/>
              </a:rPr>
              <a:t> from </a:t>
            </a:r>
            <a:r>
              <a:rPr lang="en-US" sz="2400" b="1" dirty="0">
                <a:solidFill>
                  <a:srgbClr val="000000"/>
                </a:solidFill>
                <a:latin typeface="Arial" panose="020B0604020202020204" pitchFamily="34" charset="0"/>
              </a:rPr>
              <a:t>space</a:t>
            </a:r>
            <a:r>
              <a:rPr lang="en-US" sz="2400" dirty="0">
                <a:solidFill>
                  <a:srgbClr val="000000"/>
                </a:solidFill>
                <a:latin typeface="Arial" panose="020B0604020202020204" pitchFamily="34" charset="0"/>
              </a:rPr>
              <a:t>. For 2022 there were locations which didn’t have images of total cloud cover below 30%. I therefore performed </a:t>
            </a:r>
            <a:r>
              <a:rPr lang="en-US" sz="2400" b="1" dirty="0">
                <a:solidFill>
                  <a:srgbClr val="000000"/>
                </a:solidFill>
                <a:latin typeface="Arial" panose="020B0604020202020204" pitchFamily="34" charset="0"/>
              </a:rPr>
              <a:t>cloud masking</a:t>
            </a:r>
            <a:r>
              <a:rPr lang="en-US" sz="2400" dirty="0">
                <a:solidFill>
                  <a:srgbClr val="000000"/>
                </a:solidFill>
                <a:latin typeface="Arial" panose="020B0604020202020204" pitchFamily="34" charset="0"/>
              </a:rPr>
              <a:t> by filtering for cloud free pixels of images throughout the year and assembling “Frankenstein” images which end up being cloud free.</a:t>
            </a:r>
          </a:p>
        </p:txBody>
      </p:sp>
      <p:sp>
        <p:nvSpPr>
          <p:cNvPr id="91" name="TextBox 90">
            <a:extLst>
              <a:ext uri="{FF2B5EF4-FFF2-40B4-BE49-F238E27FC236}">
                <a16:creationId xmlns:a16="http://schemas.microsoft.com/office/drawing/2014/main" id="{EDEDD265-0B55-0A3E-DC96-F18163135CCE}"/>
              </a:ext>
            </a:extLst>
          </p:cNvPr>
          <p:cNvSpPr txBox="1"/>
          <p:nvPr/>
        </p:nvSpPr>
        <p:spPr>
          <a:xfrm>
            <a:off x="14915363" y="14304762"/>
            <a:ext cx="9242090" cy="523220"/>
          </a:xfrm>
          <a:prstGeom prst="rect">
            <a:avLst/>
          </a:prstGeom>
          <a:noFill/>
        </p:spPr>
        <p:txBody>
          <a:bodyPr wrap="square">
            <a:spAutoFit/>
          </a:bodyPr>
          <a:lstStyle/>
          <a:p>
            <a:r>
              <a:rPr lang="en-US" sz="2800" dirty="0"/>
              <a:t>Original Model:</a:t>
            </a:r>
          </a:p>
        </p:txBody>
      </p:sp>
      <p:sp>
        <p:nvSpPr>
          <p:cNvPr id="92" name="TextBox 91">
            <a:extLst>
              <a:ext uri="{FF2B5EF4-FFF2-40B4-BE49-F238E27FC236}">
                <a16:creationId xmlns:a16="http://schemas.microsoft.com/office/drawing/2014/main" id="{F816AF15-92EB-6B17-F3BD-6BDF7DA59421}"/>
              </a:ext>
            </a:extLst>
          </p:cNvPr>
          <p:cNvSpPr txBox="1"/>
          <p:nvPr/>
        </p:nvSpPr>
        <p:spPr>
          <a:xfrm>
            <a:off x="14931854" y="14809167"/>
            <a:ext cx="4034231" cy="2677656"/>
          </a:xfrm>
          <a:prstGeom prst="rect">
            <a:avLst/>
          </a:prstGeom>
          <a:noFill/>
        </p:spPr>
        <p:txBody>
          <a:bodyPr wrap="square">
            <a:spAutoFit/>
          </a:bodyPr>
          <a:lstStyle/>
          <a:p>
            <a:r>
              <a:rPr lang="en-US" sz="2400" dirty="0">
                <a:solidFill>
                  <a:srgbClr val="000000"/>
                </a:solidFill>
                <a:latin typeface="Arial" panose="020B0604020202020204" pitchFamily="34" charset="0"/>
              </a:rPr>
              <a:t>The original model from the paper has </a:t>
            </a:r>
            <a:r>
              <a:rPr lang="en-US" sz="2400" b="1" dirty="0">
                <a:solidFill>
                  <a:srgbClr val="000000"/>
                </a:solidFill>
                <a:latin typeface="Arial" panose="020B0604020202020204" pitchFamily="34" charset="0"/>
              </a:rPr>
              <a:t>decent performance</a:t>
            </a:r>
            <a:r>
              <a:rPr lang="en-US" sz="2400" dirty="0">
                <a:solidFill>
                  <a:srgbClr val="000000"/>
                </a:solidFill>
                <a:latin typeface="Arial" panose="020B0604020202020204" pitchFamily="34" charset="0"/>
              </a:rPr>
              <a:t>, coming in at just over 90% train accuracy. The issue is the model is </a:t>
            </a:r>
            <a:r>
              <a:rPr lang="en-US" sz="2400" b="1" dirty="0">
                <a:solidFill>
                  <a:srgbClr val="000000"/>
                </a:solidFill>
                <a:latin typeface="Arial" panose="020B0604020202020204" pitchFamily="34" charset="0"/>
              </a:rPr>
              <a:t>overfitting strongly.</a:t>
            </a:r>
            <a:r>
              <a:rPr lang="en-US" sz="2400" dirty="0">
                <a:solidFill>
                  <a:srgbClr val="000000"/>
                </a:solidFill>
                <a:latin typeface="Arial" panose="020B0604020202020204" pitchFamily="34" charset="0"/>
              </a:rPr>
              <a:t> </a:t>
            </a:r>
          </a:p>
        </p:txBody>
      </p:sp>
      <p:sp>
        <p:nvSpPr>
          <p:cNvPr id="93" name="TextBox 92">
            <a:extLst>
              <a:ext uri="{FF2B5EF4-FFF2-40B4-BE49-F238E27FC236}">
                <a16:creationId xmlns:a16="http://schemas.microsoft.com/office/drawing/2014/main" id="{E0EBA1D8-7AFF-2B5E-9BC0-D26BA7C473E0}"/>
              </a:ext>
            </a:extLst>
          </p:cNvPr>
          <p:cNvSpPr txBox="1"/>
          <p:nvPr/>
        </p:nvSpPr>
        <p:spPr>
          <a:xfrm>
            <a:off x="14931540" y="17929491"/>
            <a:ext cx="12798493" cy="1200329"/>
          </a:xfrm>
          <a:prstGeom prst="rect">
            <a:avLst/>
          </a:prstGeom>
          <a:noFill/>
        </p:spPr>
        <p:txBody>
          <a:bodyPr wrap="square">
            <a:spAutoFit/>
          </a:bodyPr>
          <a:lstStyle/>
          <a:p>
            <a:r>
              <a:rPr lang="en-GB" sz="2400" dirty="0">
                <a:solidFill>
                  <a:srgbClr val="000000"/>
                </a:solidFill>
                <a:latin typeface="Arial" panose="020B0604020202020204" pitchFamily="34" charset="0"/>
              </a:rPr>
              <a:t>Overfitting can be prevented with regularisation. Popular forms of regularisation include L2 regularisation, L1 regularisation and </a:t>
            </a:r>
            <a:r>
              <a:rPr lang="en-GB" sz="2400" b="1" dirty="0">
                <a:solidFill>
                  <a:srgbClr val="000000"/>
                </a:solidFill>
                <a:latin typeface="Arial" panose="020B0604020202020204" pitchFamily="34" charset="0"/>
              </a:rPr>
              <a:t>dropout</a:t>
            </a:r>
            <a:r>
              <a:rPr lang="en-GB" sz="2400" dirty="0">
                <a:solidFill>
                  <a:srgbClr val="000000"/>
                </a:solidFill>
                <a:latin typeface="Arial" panose="020B0604020202020204" pitchFamily="34" charset="0"/>
              </a:rPr>
              <a:t>.</a:t>
            </a:r>
          </a:p>
          <a:p>
            <a:r>
              <a:rPr lang="en-GB" sz="2400" dirty="0">
                <a:solidFill>
                  <a:srgbClr val="000000"/>
                </a:solidFill>
                <a:latin typeface="Arial" panose="020B0604020202020204" pitchFamily="34" charset="0"/>
              </a:rPr>
              <a:t>I chose to test dropout since it was mentioned as a potential add on in the original paper.</a:t>
            </a:r>
          </a:p>
        </p:txBody>
      </p:sp>
      <p:sp>
        <p:nvSpPr>
          <p:cNvPr id="94" name="TextBox 93">
            <a:extLst>
              <a:ext uri="{FF2B5EF4-FFF2-40B4-BE49-F238E27FC236}">
                <a16:creationId xmlns:a16="http://schemas.microsoft.com/office/drawing/2014/main" id="{C5B480E9-422D-02A3-B04A-6E5E4BFBEE06}"/>
              </a:ext>
            </a:extLst>
          </p:cNvPr>
          <p:cNvSpPr txBox="1"/>
          <p:nvPr/>
        </p:nvSpPr>
        <p:spPr>
          <a:xfrm>
            <a:off x="14905115" y="12983156"/>
            <a:ext cx="12851342" cy="1200329"/>
          </a:xfrm>
          <a:prstGeom prst="rect">
            <a:avLst/>
          </a:prstGeom>
          <a:noFill/>
        </p:spPr>
        <p:txBody>
          <a:bodyPr wrap="square">
            <a:spAutoFit/>
          </a:bodyPr>
          <a:lstStyle/>
          <a:p>
            <a:r>
              <a:rPr lang="en-US" sz="2400" dirty="0">
                <a:solidFill>
                  <a:srgbClr val="000000"/>
                </a:solidFill>
                <a:latin typeface="Arial" panose="020B0604020202020204" pitchFamily="34" charset="0"/>
              </a:rPr>
              <a:t>I split larger images into smaller patches and split the masks to match them, to be similar in size to the paper. I ended up with </a:t>
            </a:r>
            <a:r>
              <a:rPr lang="en-US" sz="2400" b="1" dirty="0">
                <a:solidFill>
                  <a:srgbClr val="000000"/>
                </a:solidFill>
                <a:latin typeface="Arial" panose="020B0604020202020204" pitchFamily="34" charset="0"/>
              </a:rPr>
              <a:t>2 datasets</a:t>
            </a:r>
            <a:r>
              <a:rPr lang="en-US" sz="2400" dirty="0">
                <a:solidFill>
                  <a:srgbClr val="000000"/>
                </a:solidFill>
                <a:latin typeface="Arial" panose="020B0604020202020204" pitchFamily="34" charset="0"/>
              </a:rPr>
              <a:t>, one for the island of </a:t>
            </a:r>
            <a:r>
              <a:rPr lang="en-US" sz="2400" b="1" dirty="0">
                <a:solidFill>
                  <a:srgbClr val="000000"/>
                </a:solidFill>
                <a:latin typeface="Arial" panose="020B0604020202020204" pitchFamily="34" charset="0"/>
              </a:rPr>
              <a:t>Sumatra</a:t>
            </a:r>
            <a:r>
              <a:rPr lang="en-US" sz="2400" dirty="0">
                <a:solidFill>
                  <a:srgbClr val="000000"/>
                </a:solidFill>
                <a:latin typeface="Arial" panose="020B0604020202020204" pitchFamily="34" charset="0"/>
              </a:rPr>
              <a:t> and one for </a:t>
            </a:r>
            <a:r>
              <a:rPr lang="en-US" sz="2400" b="1" dirty="0">
                <a:solidFill>
                  <a:srgbClr val="000000"/>
                </a:solidFill>
                <a:latin typeface="Arial" panose="020B0604020202020204" pitchFamily="34" charset="0"/>
              </a:rPr>
              <a:t>Kalimantan</a:t>
            </a:r>
            <a:r>
              <a:rPr lang="en-US" sz="2400" dirty="0">
                <a:solidFill>
                  <a:srgbClr val="000000"/>
                </a:solidFill>
                <a:latin typeface="Arial" panose="020B0604020202020204" pitchFamily="34" charset="0"/>
              </a:rPr>
              <a:t> with in total </a:t>
            </a:r>
            <a:r>
              <a:rPr lang="en-US" sz="2400" b="1" dirty="0">
                <a:solidFill>
                  <a:srgbClr val="000000"/>
                </a:solidFill>
                <a:latin typeface="Arial" panose="020B0604020202020204" pitchFamily="34" charset="0"/>
              </a:rPr>
              <a:t>1025 train, 218 validation, 225 test</a:t>
            </a:r>
            <a:r>
              <a:rPr lang="en-US" sz="2400" dirty="0">
                <a:solidFill>
                  <a:srgbClr val="000000"/>
                </a:solidFill>
                <a:latin typeface="Arial" panose="020B0604020202020204" pitchFamily="34" charset="0"/>
              </a:rPr>
              <a:t> samples (~50% class balance). </a:t>
            </a:r>
          </a:p>
        </p:txBody>
      </p:sp>
      <p:graphicFrame>
        <p:nvGraphicFramePr>
          <p:cNvPr id="110" name="Table 109">
            <a:extLst>
              <a:ext uri="{FF2B5EF4-FFF2-40B4-BE49-F238E27FC236}">
                <a16:creationId xmlns:a16="http://schemas.microsoft.com/office/drawing/2014/main" id="{E52A5D33-4647-1EB5-66F5-34BB6EFDDAC1}"/>
              </a:ext>
            </a:extLst>
          </p:cNvPr>
          <p:cNvGraphicFramePr>
            <a:graphicFrameLocks noGrp="1"/>
          </p:cNvGraphicFramePr>
          <p:nvPr>
            <p:extLst>
              <p:ext uri="{D42A27DB-BD31-4B8C-83A1-F6EECF244321}">
                <p14:modId xmlns:p14="http://schemas.microsoft.com/office/powerpoint/2010/main" val="3807316289"/>
              </p:ext>
            </p:extLst>
          </p:nvPr>
        </p:nvGraphicFramePr>
        <p:xfrm>
          <a:off x="28694743" y="9360596"/>
          <a:ext cx="13083257" cy="4159411"/>
        </p:xfrm>
        <a:graphic>
          <a:graphicData uri="http://schemas.openxmlformats.org/drawingml/2006/table">
            <a:tbl>
              <a:tblPr firstRow="1">
                <a:tableStyleId>{17292A2E-F333-43FB-9621-5CBBE7FDCDCB}</a:tableStyleId>
              </a:tblPr>
              <a:tblGrid>
                <a:gridCol w="2326349">
                  <a:extLst>
                    <a:ext uri="{9D8B030D-6E8A-4147-A177-3AD203B41FA5}">
                      <a16:colId xmlns:a16="http://schemas.microsoft.com/office/drawing/2014/main" val="2450669103"/>
                    </a:ext>
                  </a:extLst>
                </a:gridCol>
                <a:gridCol w="1758159">
                  <a:extLst>
                    <a:ext uri="{9D8B030D-6E8A-4147-A177-3AD203B41FA5}">
                      <a16:colId xmlns:a16="http://schemas.microsoft.com/office/drawing/2014/main" val="2808359985"/>
                    </a:ext>
                  </a:extLst>
                </a:gridCol>
                <a:gridCol w="1749287">
                  <a:extLst>
                    <a:ext uri="{9D8B030D-6E8A-4147-A177-3AD203B41FA5}">
                      <a16:colId xmlns:a16="http://schemas.microsoft.com/office/drawing/2014/main" val="3433693510"/>
                    </a:ext>
                  </a:extLst>
                </a:gridCol>
                <a:gridCol w="1848678">
                  <a:extLst>
                    <a:ext uri="{9D8B030D-6E8A-4147-A177-3AD203B41FA5}">
                      <a16:colId xmlns:a16="http://schemas.microsoft.com/office/drawing/2014/main" val="1781364382"/>
                    </a:ext>
                  </a:extLst>
                </a:gridCol>
                <a:gridCol w="1311966">
                  <a:extLst>
                    <a:ext uri="{9D8B030D-6E8A-4147-A177-3AD203B41FA5}">
                      <a16:colId xmlns:a16="http://schemas.microsoft.com/office/drawing/2014/main" val="3902806074"/>
                    </a:ext>
                  </a:extLst>
                </a:gridCol>
                <a:gridCol w="1272208">
                  <a:extLst>
                    <a:ext uri="{9D8B030D-6E8A-4147-A177-3AD203B41FA5}">
                      <a16:colId xmlns:a16="http://schemas.microsoft.com/office/drawing/2014/main" val="4067519849"/>
                    </a:ext>
                  </a:extLst>
                </a:gridCol>
                <a:gridCol w="2816610">
                  <a:extLst>
                    <a:ext uri="{9D8B030D-6E8A-4147-A177-3AD203B41FA5}">
                      <a16:colId xmlns:a16="http://schemas.microsoft.com/office/drawing/2014/main" val="2461006394"/>
                    </a:ext>
                  </a:extLst>
                </a:gridCol>
              </a:tblGrid>
              <a:tr h="776131">
                <a:tc>
                  <a:txBody>
                    <a:bodyPr/>
                    <a:lstStyle/>
                    <a:p>
                      <a:r>
                        <a:rPr lang="en-US" sz="2400" dirty="0"/>
                        <a:t>Model</a:t>
                      </a:r>
                    </a:p>
                  </a:txBody>
                  <a:tcPr anchor="ctr"/>
                </a:tc>
                <a:tc>
                  <a:txBody>
                    <a:bodyPr/>
                    <a:lstStyle/>
                    <a:p>
                      <a:r>
                        <a:rPr lang="en-US" sz="2400"/>
                        <a:t>Test Set</a:t>
                      </a:r>
                    </a:p>
                  </a:txBody>
                  <a:tcPr anchor="ctr"/>
                </a:tc>
                <a:tc>
                  <a:txBody>
                    <a:bodyPr/>
                    <a:lstStyle/>
                    <a:p>
                      <a:r>
                        <a:rPr lang="en-US" sz="2400" dirty="0"/>
                        <a:t>Accuracy</a:t>
                      </a:r>
                    </a:p>
                  </a:txBody>
                  <a:tcPr anchor="ctr"/>
                </a:tc>
                <a:tc>
                  <a:txBody>
                    <a:bodyPr/>
                    <a:lstStyle/>
                    <a:p>
                      <a:r>
                        <a:rPr lang="en-US" sz="2400" dirty="0"/>
                        <a:t>Precision</a:t>
                      </a:r>
                    </a:p>
                  </a:txBody>
                  <a:tcPr anchor="ctr"/>
                </a:tc>
                <a:tc>
                  <a:txBody>
                    <a:bodyPr/>
                    <a:lstStyle/>
                    <a:p>
                      <a:r>
                        <a:rPr lang="en-US" sz="2400" dirty="0"/>
                        <a:t>Recall</a:t>
                      </a:r>
                    </a:p>
                  </a:txBody>
                  <a:tcPr anchor="ctr"/>
                </a:tc>
                <a:tc>
                  <a:txBody>
                    <a:bodyPr/>
                    <a:lstStyle/>
                    <a:p>
                      <a:r>
                        <a:rPr lang="en-US" sz="2400" dirty="0"/>
                        <a:t>F1-Score</a:t>
                      </a:r>
                    </a:p>
                  </a:txBody>
                  <a:tcPr anchor="ctr"/>
                </a:tc>
                <a:tc>
                  <a:txBody>
                    <a:bodyPr/>
                    <a:lstStyle/>
                    <a:p>
                      <a:r>
                        <a:rPr lang="en-US" sz="2400" dirty="0"/>
                        <a:t>Notes</a:t>
                      </a:r>
                    </a:p>
                  </a:txBody>
                  <a:tcPr anchor="ctr"/>
                </a:tc>
                <a:extLst>
                  <a:ext uri="{0D108BD9-81ED-4DB2-BD59-A6C34878D82A}">
                    <a16:rowId xmlns:a16="http://schemas.microsoft.com/office/drawing/2014/main" val="3822680211"/>
                  </a:ext>
                </a:extLst>
              </a:tr>
              <a:tr h="431184">
                <a:tc>
                  <a:txBody>
                    <a:bodyPr/>
                    <a:lstStyle/>
                    <a:p>
                      <a:r>
                        <a:rPr lang="en-US" sz="2400" b="0" dirty="0"/>
                        <a:t>Sumatra AM</a:t>
                      </a:r>
                    </a:p>
                  </a:txBody>
                  <a:tcPr anchor="ctr"/>
                </a:tc>
                <a:tc>
                  <a:txBody>
                    <a:bodyPr/>
                    <a:lstStyle/>
                    <a:p>
                      <a:r>
                        <a:rPr lang="en-US" sz="2400" dirty="0"/>
                        <a:t>Sumatra</a:t>
                      </a:r>
                    </a:p>
                  </a:txBody>
                  <a:tcPr anchor="ctr"/>
                </a:tc>
                <a:tc>
                  <a:txBody>
                    <a:bodyPr/>
                    <a:lstStyle/>
                    <a:p>
                      <a:r>
                        <a:rPr lang="en-US" sz="2400" dirty="0"/>
                        <a:t>85.1%</a:t>
                      </a:r>
                    </a:p>
                  </a:txBody>
                  <a:tcPr anchor="ctr"/>
                </a:tc>
                <a:tc>
                  <a:txBody>
                    <a:bodyPr/>
                    <a:lstStyle/>
                    <a:p>
                      <a:r>
                        <a:rPr lang="en-US" sz="2400" dirty="0"/>
                        <a:t>88.3%</a:t>
                      </a:r>
                    </a:p>
                  </a:txBody>
                  <a:tcPr anchor="ctr"/>
                </a:tc>
                <a:tc>
                  <a:txBody>
                    <a:bodyPr/>
                    <a:lstStyle/>
                    <a:p>
                      <a:r>
                        <a:rPr lang="en-US" sz="2400"/>
                        <a:t>85.1%</a:t>
                      </a:r>
                    </a:p>
                  </a:txBody>
                  <a:tcPr anchor="ctr"/>
                </a:tc>
                <a:tc>
                  <a:txBody>
                    <a:bodyPr/>
                    <a:lstStyle/>
                    <a:p>
                      <a:r>
                        <a:rPr lang="en-US" sz="2400" b="1" dirty="0"/>
                        <a:t>86.7%</a:t>
                      </a:r>
                      <a:endParaRPr lang="en-US" sz="2400" dirty="0"/>
                    </a:p>
                  </a:txBody>
                  <a:tcPr anchor="ctr">
                    <a:solidFill>
                      <a:srgbClr val="92D050"/>
                    </a:solidFill>
                  </a:tcPr>
                </a:tc>
                <a:tc>
                  <a:txBody>
                    <a:bodyPr/>
                    <a:lstStyle/>
                    <a:p>
                      <a:r>
                        <a:rPr lang="en-US" sz="2400" dirty="0"/>
                        <a:t>Best Performer</a:t>
                      </a:r>
                    </a:p>
                  </a:txBody>
                  <a:tcPr anchor="ctr">
                    <a:noFill/>
                  </a:tcPr>
                </a:tc>
                <a:extLst>
                  <a:ext uri="{0D108BD9-81ED-4DB2-BD59-A6C34878D82A}">
                    <a16:rowId xmlns:a16="http://schemas.microsoft.com/office/drawing/2014/main" val="1688897978"/>
                  </a:ext>
                </a:extLst>
              </a:tr>
              <a:tr h="776131">
                <a:tc>
                  <a:txBody>
                    <a:bodyPr/>
                    <a:lstStyle/>
                    <a:p>
                      <a:r>
                        <a:rPr lang="en-US" sz="2400"/>
                        <a:t>Sumatra AM Adapted</a:t>
                      </a:r>
                    </a:p>
                  </a:txBody>
                  <a:tcPr anchor="ctr"/>
                </a:tc>
                <a:tc>
                  <a:txBody>
                    <a:bodyPr/>
                    <a:lstStyle/>
                    <a:p>
                      <a:r>
                        <a:rPr lang="en-US" sz="2400" dirty="0"/>
                        <a:t>Sumatra</a:t>
                      </a:r>
                    </a:p>
                  </a:txBody>
                  <a:tcPr anchor="ctr"/>
                </a:tc>
                <a:tc>
                  <a:txBody>
                    <a:bodyPr/>
                    <a:lstStyle/>
                    <a:p>
                      <a:r>
                        <a:rPr lang="en-US" sz="2400" dirty="0"/>
                        <a:t>77.9%*</a:t>
                      </a:r>
                    </a:p>
                  </a:txBody>
                  <a:tcPr anchor="ctr"/>
                </a:tc>
                <a:tc>
                  <a:txBody>
                    <a:bodyPr/>
                    <a:lstStyle/>
                    <a:p>
                      <a:r>
                        <a:rPr lang="en-US" sz="2400" dirty="0"/>
                        <a:t>89.6%</a:t>
                      </a:r>
                    </a:p>
                  </a:txBody>
                  <a:tcPr anchor="ctr"/>
                </a:tc>
                <a:tc>
                  <a:txBody>
                    <a:bodyPr/>
                    <a:lstStyle/>
                    <a:p>
                      <a:r>
                        <a:rPr lang="en-US" sz="2400"/>
                        <a:t>77.9%</a:t>
                      </a:r>
                    </a:p>
                  </a:txBody>
                  <a:tcPr anchor="ctr"/>
                </a:tc>
                <a:tc>
                  <a:txBody>
                    <a:bodyPr/>
                    <a:lstStyle/>
                    <a:p>
                      <a:r>
                        <a:rPr lang="en-US" sz="2400"/>
                        <a:t>83.4%</a:t>
                      </a:r>
                    </a:p>
                  </a:txBody>
                  <a:tcPr anchor="ctr"/>
                </a:tc>
                <a:tc>
                  <a:txBody>
                    <a:bodyPr/>
                    <a:lstStyle/>
                    <a:p>
                      <a:r>
                        <a:rPr lang="en-US" sz="2400" dirty="0"/>
                        <a:t>Unstable Training</a:t>
                      </a:r>
                    </a:p>
                  </a:txBody>
                  <a:tcPr anchor="ctr"/>
                </a:tc>
                <a:extLst>
                  <a:ext uri="{0D108BD9-81ED-4DB2-BD59-A6C34878D82A}">
                    <a16:rowId xmlns:a16="http://schemas.microsoft.com/office/drawing/2014/main" val="1508214401"/>
                  </a:ext>
                </a:extLst>
              </a:tr>
              <a:tr h="776131">
                <a:tc>
                  <a:txBody>
                    <a:bodyPr/>
                    <a:lstStyle/>
                    <a:p>
                      <a:r>
                        <a:rPr lang="en-US" sz="2400" b="0" dirty="0"/>
                        <a:t>Kalimantan AM</a:t>
                      </a:r>
                    </a:p>
                  </a:txBody>
                  <a:tcPr anchor="ctr"/>
                </a:tc>
                <a:tc>
                  <a:txBody>
                    <a:bodyPr/>
                    <a:lstStyle/>
                    <a:p>
                      <a:r>
                        <a:rPr lang="en-US" sz="2400" dirty="0"/>
                        <a:t>Kalimantan</a:t>
                      </a:r>
                    </a:p>
                  </a:txBody>
                  <a:tcPr anchor="ctr"/>
                </a:tc>
                <a:tc>
                  <a:txBody>
                    <a:bodyPr/>
                    <a:lstStyle/>
                    <a:p>
                      <a:r>
                        <a:rPr lang="en-US" sz="2400"/>
                        <a:t>78.1%</a:t>
                      </a:r>
                    </a:p>
                  </a:txBody>
                  <a:tcPr anchor="ctr"/>
                </a:tc>
                <a:tc>
                  <a:txBody>
                    <a:bodyPr/>
                    <a:lstStyle/>
                    <a:p>
                      <a:r>
                        <a:rPr lang="en-US" sz="2400"/>
                        <a:t>80.7%</a:t>
                      </a:r>
                    </a:p>
                  </a:txBody>
                  <a:tcPr anchor="ctr"/>
                </a:tc>
                <a:tc>
                  <a:txBody>
                    <a:bodyPr/>
                    <a:lstStyle/>
                    <a:p>
                      <a:r>
                        <a:rPr lang="en-US" sz="2400"/>
                        <a:t>78.1%</a:t>
                      </a:r>
                    </a:p>
                  </a:txBody>
                  <a:tcPr anchor="ctr"/>
                </a:tc>
                <a:tc>
                  <a:txBody>
                    <a:bodyPr/>
                    <a:lstStyle/>
                    <a:p>
                      <a:r>
                        <a:rPr lang="en-US" sz="2400" b="1" dirty="0"/>
                        <a:t>79.4%</a:t>
                      </a:r>
                      <a:endParaRPr lang="en-US" sz="2400" dirty="0"/>
                    </a:p>
                  </a:txBody>
                  <a:tcPr anchor="ctr"/>
                </a:tc>
                <a:tc>
                  <a:txBody>
                    <a:bodyPr/>
                    <a:lstStyle/>
                    <a:p>
                      <a:r>
                        <a:rPr lang="en-US" sz="2400" dirty="0"/>
                        <a:t>Baseline</a:t>
                      </a:r>
                    </a:p>
                  </a:txBody>
                  <a:tcPr anchor="ctr"/>
                </a:tc>
                <a:extLst>
                  <a:ext uri="{0D108BD9-81ED-4DB2-BD59-A6C34878D82A}">
                    <a16:rowId xmlns:a16="http://schemas.microsoft.com/office/drawing/2014/main" val="3832981735"/>
                  </a:ext>
                </a:extLst>
              </a:tr>
              <a:tr h="776131">
                <a:tc>
                  <a:txBody>
                    <a:bodyPr/>
                    <a:lstStyle/>
                    <a:p>
                      <a:r>
                        <a:rPr lang="en-US" sz="2400" dirty="0"/>
                        <a:t>Kalimantan AM Adapted</a:t>
                      </a:r>
                    </a:p>
                  </a:txBody>
                  <a:tcPr anchor="ctr"/>
                </a:tc>
                <a:tc>
                  <a:txBody>
                    <a:bodyPr/>
                    <a:lstStyle/>
                    <a:p>
                      <a:r>
                        <a:rPr lang="en-US" sz="2400" dirty="0"/>
                        <a:t>Kalimantan</a:t>
                      </a:r>
                    </a:p>
                  </a:txBody>
                  <a:tcPr anchor="ctr"/>
                </a:tc>
                <a:tc>
                  <a:txBody>
                    <a:bodyPr/>
                    <a:lstStyle/>
                    <a:p>
                      <a:r>
                        <a:rPr lang="en-US" sz="2400"/>
                        <a:t>79.3%</a:t>
                      </a:r>
                    </a:p>
                  </a:txBody>
                  <a:tcPr anchor="ctr"/>
                </a:tc>
                <a:tc>
                  <a:txBody>
                    <a:bodyPr/>
                    <a:lstStyle/>
                    <a:p>
                      <a:r>
                        <a:rPr lang="en-US" sz="2400" dirty="0"/>
                        <a:t>83.2%</a:t>
                      </a:r>
                    </a:p>
                  </a:txBody>
                  <a:tcPr anchor="ctr"/>
                </a:tc>
                <a:tc>
                  <a:txBody>
                    <a:bodyPr/>
                    <a:lstStyle/>
                    <a:p>
                      <a:r>
                        <a:rPr lang="en-US" sz="2400"/>
                        <a:t>79.3%</a:t>
                      </a:r>
                    </a:p>
                  </a:txBody>
                  <a:tcPr anchor="ctr"/>
                </a:tc>
                <a:tc>
                  <a:txBody>
                    <a:bodyPr/>
                    <a:lstStyle/>
                    <a:p>
                      <a:r>
                        <a:rPr lang="en-US" sz="2400" b="1" dirty="0"/>
                        <a:t>81.2%</a:t>
                      </a:r>
                      <a:endParaRPr lang="en-US" sz="2400" dirty="0"/>
                    </a:p>
                  </a:txBody>
                  <a:tcPr anchor="ctr"/>
                </a:tc>
                <a:tc>
                  <a:txBody>
                    <a:bodyPr/>
                    <a:lstStyle/>
                    <a:p>
                      <a:r>
                        <a:rPr lang="en-US" sz="2400" dirty="0"/>
                        <a:t>Slight improvement</a:t>
                      </a:r>
                    </a:p>
                  </a:txBody>
                  <a:tcPr anchor="ctr"/>
                </a:tc>
                <a:extLst>
                  <a:ext uri="{0D108BD9-81ED-4DB2-BD59-A6C34878D82A}">
                    <a16:rowId xmlns:a16="http://schemas.microsoft.com/office/drawing/2014/main" val="740260757"/>
                  </a:ext>
                </a:extLst>
              </a:tr>
              <a:tr h="431184">
                <a:tc>
                  <a:txBody>
                    <a:bodyPr/>
                    <a:lstStyle/>
                    <a:p>
                      <a:r>
                        <a:rPr lang="en-US" sz="2400" dirty="0"/>
                        <a:t>Original Paper</a:t>
                      </a:r>
                    </a:p>
                  </a:txBody>
                  <a:tcPr anchor="ctr"/>
                </a:tc>
                <a:tc>
                  <a:txBody>
                    <a:bodyPr/>
                    <a:lstStyle/>
                    <a:p>
                      <a:endParaRPr lang="en-US" sz="2400" dirty="0"/>
                    </a:p>
                  </a:txBody>
                  <a:tcPr anchor="ctr"/>
                </a:tc>
                <a:tc>
                  <a:txBody>
                    <a:bodyPr/>
                    <a:lstStyle/>
                    <a:p>
                      <a:endParaRPr lang="en-US" sz="2400"/>
                    </a:p>
                  </a:txBody>
                  <a:tcPr anchor="ctr"/>
                </a:tc>
                <a:tc>
                  <a:txBody>
                    <a:bodyPr/>
                    <a:lstStyle/>
                    <a:p>
                      <a:endParaRPr lang="en-US" sz="2400" dirty="0"/>
                    </a:p>
                  </a:txBody>
                  <a:tcPr anchor="ctr"/>
                </a:tc>
                <a:tc>
                  <a:txBody>
                    <a:bodyPr/>
                    <a:lstStyle/>
                    <a:p>
                      <a:endParaRPr lang="en-US" sz="2400" dirty="0"/>
                    </a:p>
                  </a:txBody>
                  <a:tcPr anchor="ctr"/>
                </a:tc>
                <a:tc>
                  <a:txBody>
                    <a:bodyPr/>
                    <a:lstStyle/>
                    <a:p>
                      <a:r>
                        <a:rPr lang="en-US" sz="2400" dirty="0"/>
                        <a:t>~96%</a:t>
                      </a:r>
                    </a:p>
                  </a:txBody>
                  <a:tcPr anchor="ctr"/>
                </a:tc>
                <a:tc>
                  <a:txBody>
                    <a:bodyPr/>
                    <a:lstStyle/>
                    <a:p>
                      <a:r>
                        <a:rPr lang="en-US" sz="2400" dirty="0"/>
                        <a:t>Reference baseline</a:t>
                      </a:r>
                    </a:p>
                  </a:txBody>
                  <a:tcPr anchor="ctr"/>
                </a:tc>
                <a:extLst>
                  <a:ext uri="{0D108BD9-81ED-4DB2-BD59-A6C34878D82A}">
                    <a16:rowId xmlns:a16="http://schemas.microsoft.com/office/drawing/2014/main" val="987004546"/>
                  </a:ext>
                </a:extLst>
              </a:tr>
            </a:tbl>
          </a:graphicData>
        </a:graphic>
      </p:graphicFrame>
      <p:pic>
        <p:nvPicPr>
          <p:cNvPr id="112" name="Picture 111" descr="A graph with different colored bars&#10;&#10;Description automatically generated with medium confidence">
            <a:extLst>
              <a:ext uri="{FF2B5EF4-FFF2-40B4-BE49-F238E27FC236}">
                <a16:creationId xmlns:a16="http://schemas.microsoft.com/office/drawing/2014/main" id="{3E596BC6-5834-3A75-3EEE-DC6CECD78872}"/>
              </a:ext>
            </a:extLst>
          </p:cNvPr>
          <p:cNvPicPr>
            <a:picLocks noChangeAspect="1"/>
          </p:cNvPicPr>
          <p:nvPr/>
        </p:nvPicPr>
        <p:blipFill>
          <a:blip r:embed="rId14"/>
          <a:stretch>
            <a:fillRect/>
          </a:stretch>
        </p:blipFill>
        <p:spPr>
          <a:xfrm>
            <a:off x="33999055" y="17194258"/>
            <a:ext cx="7732262" cy="4784680"/>
          </a:xfrm>
          <a:prstGeom prst="rect">
            <a:avLst/>
          </a:prstGeom>
        </p:spPr>
      </p:pic>
      <p:sp>
        <p:nvSpPr>
          <p:cNvPr id="113" name="TextBox 112">
            <a:extLst>
              <a:ext uri="{FF2B5EF4-FFF2-40B4-BE49-F238E27FC236}">
                <a16:creationId xmlns:a16="http://schemas.microsoft.com/office/drawing/2014/main" id="{C01A53B6-F897-4C97-D51E-E4B0C7FC4BD8}"/>
              </a:ext>
            </a:extLst>
          </p:cNvPr>
          <p:cNvSpPr txBox="1"/>
          <p:nvPr/>
        </p:nvSpPr>
        <p:spPr>
          <a:xfrm>
            <a:off x="28755328" y="14945336"/>
            <a:ext cx="12798493" cy="7109639"/>
          </a:xfrm>
          <a:prstGeom prst="rect">
            <a:avLst/>
          </a:prstGeom>
          <a:noFill/>
        </p:spPr>
        <p:txBody>
          <a:bodyPr wrap="square">
            <a:spAutoFit/>
          </a:bodyPr>
          <a:lstStyle/>
          <a:p>
            <a:r>
              <a:rPr lang="en-GB" sz="2400" dirty="0">
                <a:solidFill>
                  <a:srgbClr val="000000"/>
                </a:solidFill>
                <a:latin typeface="Arial" panose="020B0604020202020204" pitchFamily="34" charset="0"/>
              </a:rPr>
              <a:t>The models with the Indonesian data performed about </a:t>
            </a:r>
            <a:r>
              <a:rPr lang="en-GB" sz="2400" b="1" dirty="0">
                <a:solidFill>
                  <a:srgbClr val="000000"/>
                </a:solidFill>
                <a:latin typeface="Arial" panose="020B0604020202020204" pitchFamily="34" charset="0"/>
              </a:rPr>
              <a:t>10% worse</a:t>
            </a:r>
            <a:r>
              <a:rPr lang="en-GB" sz="2400" dirty="0">
                <a:solidFill>
                  <a:srgbClr val="000000"/>
                </a:solidFill>
                <a:latin typeface="Arial" panose="020B0604020202020204" pitchFamily="34" charset="0"/>
              </a:rPr>
              <a:t> </a:t>
            </a:r>
            <a:r>
              <a:rPr lang="en-GB" sz="2400" b="1" dirty="0">
                <a:solidFill>
                  <a:srgbClr val="000000"/>
                </a:solidFill>
                <a:latin typeface="Arial" panose="020B0604020202020204" pitchFamily="34" charset="0"/>
              </a:rPr>
              <a:t>than</a:t>
            </a:r>
            <a:r>
              <a:rPr lang="en-GB" sz="2400" dirty="0">
                <a:solidFill>
                  <a:srgbClr val="000000"/>
                </a:solidFill>
                <a:latin typeface="Arial" panose="020B0604020202020204" pitchFamily="34" charset="0"/>
              </a:rPr>
              <a:t> the models with the </a:t>
            </a:r>
            <a:r>
              <a:rPr lang="en-GB" sz="2400" b="1" dirty="0">
                <a:solidFill>
                  <a:srgbClr val="000000"/>
                </a:solidFill>
                <a:latin typeface="Arial" panose="020B0604020202020204" pitchFamily="34" charset="0"/>
              </a:rPr>
              <a:t>South American data</a:t>
            </a:r>
            <a:r>
              <a:rPr lang="en-GB" sz="2400" dirty="0">
                <a:solidFill>
                  <a:srgbClr val="000000"/>
                </a:solidFill>
                <a:latin typeface="Arial" panose="020B0604020202020204" pitchFamily="34" charset="0"/>
              </a:rPr>
              <a:t> from the original dataset. This could be due to several factors: </a:t>
            </a:r>
            <a:r>
              <a:rPr lang="en-GB" sz="2400" b="1" dirty="0">
                <a:solidFill>
                  <a:srgbClr val="000000"/>
                </a:solidFill>
                <a:latin typeface="Arial" panose="020B0604020202020204" pitchFamily="34" charset="0"/>
              </a:rPr>
              <a:t>cloud cover</a:t>
            </a:r>
            <a:r>
              <a:rPr lang="en-GB" sz="2400" dirty="0">
                <a:solidFill>
                  <a:srgbClr val="000000"/>
                </a:solidFill>
                <a:latin typeface="Arial" panose="020B0604020202020204" pitchFamily="34" charset="0"/>
              </a:rPr>
              <a:t> in Indonesia, the </a:t>
            </a:r>
            <a:r>
              <a:rPr lang="en-GB" sz="2400" b="1" dirty="0">
                <a:solidFill>
                  <a:srgbClr val="000000"/>
                </a:solidFill>
                <a:latin typeface="Arial" panose="020B0604020202020204" pitchFamily="34" charset="0"/>
              </a:rPr>
              <a:t>reduced quality</a:t>
            </a:r>
            <a:r>
              <a:rPr lang="en-GB" sz="2400" dirty="0">
                <a:solidFill>
                  <a:srgbClr val="000000"/>
                </a:solidFill>
                <a:latin typeface="Arial" panose="020B0604020202020204" pitchFamily="34" charset="0"/>
              </a:rPr>
              <a:t> in </a:t>
            </a:r>
            <a:r>
              <a:rPr lang="en-GB" sz="2400" b="1" dirty="0">
                <a:solidFill>
                  <a:srgbClr val="000000"/>
                </a:solidFill>
                <a:latin typeface="Arial" panose="020B0604020202020204" pitchFamily="34" charset="0"/>
              </a:rPr>
              <a:t>ground truth data</a:t>
            </a:r>
            <a:r>
              <a:rPr lang="en-GB" sz="2400" dirty="0">
                <a:solidFill>
                  <a:srgbClr val="000000"/>
                </a:solidFill>
                <a:latin typeface="Arial" panose="020B0604020202020204" pitchFamily="34" charset="0"/>
              </a:rPr>
              <a:t> in Indonesia (80.7% accuracy vs ~98% in original paper) and the </a:t>
            </a:r>
            <a:r>
              <a:rPr lang="en-GB" sz="2400" b="1" dirty="0">
                <a:solidFill>
                  <a:srgbClr val="000000"/>
                </a:solidFill>
                <a:latin typeface="Arial" panose="020B0604020202020204" pitchFamily="34" charset="0"/>
              </a:rPr>
              <a:t>difference in biomes </a:t>
            </a:r>
            <a:r>
              <a:rPr lang="en-GB" sz="2400" dirty="0">
                <a:solidFill>
                  <a:srgbClr val="000000"/>
                </a:solidFill>
                <a:latin typeface="Arial" panose="020B0604020202020204" pitchFamily="34" charset="0"/>
              </a:rPr>
              <a:t>and ease contrast of forest vs non-forest in Brazil.</a:t>
            </a:r>
          </a:p>
          <a:p>
            <a:r>
              <a:rPr lang="en-GB" sz="2400" dirty="0">
                <a:solidFill>
                  <a:srgbClr val="000000"/>
                </a:solidFill>
                <a:latin typeface="Arial" panose="020B0604020202020204" pitchFamily="34" charset="0"/>
              </a:rPr>
              <a:t>Through </a:t>
            </a:r>
            <a:r>
              <a:rPr lang="en-GB" sz="2400" b="1" dirty="0">
                <a:solidFill>
                  <a:srgbClr val="000000"/>
                </a:solidFill>
                <a:latin typeface="Arial" panose="020B0604020202020204" pitchFamily="34" charset="0"/>
              </a:rPr>
              <a:t>ablation</a:t>
            </a:r>
            <a:r>
              <a:rPr lang="en-GB" sz="2400" dirty="0">
                <a:solidFill>
                  <a:srgbClr val="000000"/>
                </a:solidFill>
                <a:latin typeface="Arial" panose="020B0604020202020204" pitchFamily="34" charset="0"/>
              </a:rPr>
              <a:t> we can determine that </a:t>
            </a:r>
            <a:r>
              <a:rPr lang="en-GB" sz="2400" b="1" dirty="0">
                <a:solidFill>
                  <a:srgbClr val="000000"/>
                </a:solidFill>
                <a:latin typeface="Arial" panose="020B0604020202020204" pitchFamily="34" charset="0"/>
              </a:rPr>
              <a:t>dropout was helpful </a:t>
            </a:r>
            <a:r>
              <a:rPr lang="en-GB" sz="2400" dirty="0">
                <a:solidFill>
                  <a:srgbClr val="000000"/>
                </a:solidFill>
                <a:latin typeface="Arial" panose="020B0604020202020204" pitchFamily="34" charset="0"/>
              </a:rPr>
              <a:t>for the </a:t>
            </a:r>
            <a:r>
              <a:rPr lang="en-GB" sz="2400" b="1" dirty="0">
                <a:solidFill>
                  <a:srgbClr val="000000"/>
                </a:solidFill>
                <a:latin typeface="Arial" panose="020B0604020202020204" pitchFamily="34" charset="0"/>
              </a:rPr>
              <a:t>Kalimantan</a:t>
            </a:r>
            <a:r>
              <a:rPr lang="en-GB" sz="2400" dirty="0">
                <a:solidFill>
                  <a:srgbClr val="000000"/>
                </a:solidFill>
                <a:latin typeface="Arial" panose="020B0604020202020204" pitchFamily="34" charset="0"/>
              </a:rPr>
              <a:t> </a:t>
            </a:r>
            <a:r>
              <a:rPr lang="en-GB" sz="2400" b="1" dirty="0">
                <a:solidFill>
                  <a:srgbClr val="000000"/>
                </a:solidFill>
                <a:latin typeface="Arial" panose="020B0604020202020204" pitchFamily="34" charset="0"/>
              </a:rPr>
              <a:t>dataset</a:t>
            </a:r>
            <a:r>
              <a:rPr lang="en-GB" sz="2400" dirty="0">
                <a:solidFill>
                  <a:srgbClr val="000000"/>
                </a:solidFill>
                <a:latin typeface="Arial" panose="020B0604020202020204" pitchFamily="34" charset="0"/>
              </a:rPr>
              <a:t> (+3%) but caused </a:t>
            </a:r>
            <a:r>
              <a:rPr lang="en-GB" sz="2400" b="1" dirty="0">
                <a:solidFill>
                  <a:srgbClr val="000000"/>
                </a:solidFill>
                <a:latin typeface="Arial" panose="020B0604020202020204" pitchFamily="34" charset="0"/>
              </a:rPr>
              <a:t>major instability</a:t>
            </a:r>
            <a:r>
              <a:rPr lang="en-GB" sz="2400" dirty="0">
                <a:solidFill>
                  <a:srgbClr val="000000"/>
                </a:solidFill>
                <a:latin typeface="Arial" panose="020B0604020202020204" pitchFamily="34" charset="0"/>
              </a:rPr>
              <a:t> for the </a:t>
            </a:r>
            <a:r>
              <a:rPr lang="en-GB" sz="2400" b="1" dirty="0">
                <a:solidFill>
                  <a:srgbClr val="000000"/>
                </a:solidFill>
                <a:latin typeface="Arial" panose="020B0604020202020204" pitchFamily="34" charset="0"/>
              </a:rPr>
              <a:t>Sumatra</a:t>
            </a:r>
            <a:r>
              <a:rPr lang="en-GB" sz="2400" dirty="0">
                <a:solidFill>
                  <a:srgbClr val="000000"/>
                </a:solidFill>
                <a:latin typeface="Arial" panose="020B0604020202020204" pitchFamily="34" charset="0"/>
              </a:rPr>
              <a:t> </a:t>
            </a:r>
            <a:r>
              <a:rPr lang="en-GB" sz="2400" b="1" dirty="0">
                <a:solidFill>
                  <a:srgbClr val="000000"/>
                </a:solidFill>
                <a:latin typeface="Arial" panose="020B0604020202020204" pitchFamily="34" charset="0"/>
              </a:rPr>
              <a:t>dataset</a:t>
            </a:r>
            <a:r>
              <a:rPr lang="en-GB" sz="2400" dirty="0">
                <a:solidFill>
                  <a:srgbClr val="000000"/>
                </a:solidFill>
                <a:latin typeface="Arial" panose="020B0604020202020204" pitchFamily="34" charset="0"/>
              </a:rPr>
              <a:t>. </a:t>
            </a:r>
          </a:p>
          <a:p>
            <a:r>
              <a:rPr lang="en-GB" sz="2400" dirty="0">
                <a:solidFill>
                  <a:srgbClr val="000000"/>
                </a:solidFill>
                <a:latin typeface="Arial" panose="020B0604020202020204" pitchFamily="34" charset="0"/>
              </a:rPr>
              <a:t>For the Kalimantan dataset it reduced overfitting </a:t>
            </a:r>
          </a:p>
          <a:p>
            <a:r>
              <a:rPr lang="en-GB" sz="2400" dirty="0">
                <a:solidFill>
                  <a:srgbClr val="000000"/>
                </a:solidFill>
                <a:latin typeface="Arial" panose="020B0604020202020204" pitchFamily="34" charset="0"/>
              </a:rPr>
              <a:t>Effectively and aided in generalisation,</a:t>
            </a:r>
          </a:p>
          <a:p>
            <a:r>
              <a:rPr lang="en-GB" sz="2400" dirty="0">
                <a:solidFill>
                  <a:srgbClr val="000000"/>
                </a:solidFill>
                <a:latin typeface="Arial" panose="020B0604020202020204" pitchFamily="34" charset="0"/>
              </a:rPr>
              <a:t>this can further be proven by the </a:t>
            </a:r>
          </a:p>
          <a:p>
            <a:r>
              <a:rPr lang="en-GB" sz="2400" b="1" dirty="0">
                <a:solidFill>
                  <a:srgbClr val="000000"/>
                </a:solidFill>
                <a:latin typeface="Arial" panose="020B0604020202020204" pitchFamily="34" charset="0"/>
              </a:rPr>
              <a:t>cross-region transferability</a:t>
            </a:r>
            <a:r>
              <a:rPr lang="en-GB" sz="2400" dirty="0">
                <a:solidFill>
                  <a:srgbClr val="000000"/>
                </a:solidFill>
                <a:latin typeface="Arial" panose="020B0604020202020204" pitchFamily="34" charset="0"/>
              </a:rPr>
              <a:t> test conducted </a:t>
            </a:r>
          </a:p>
          <a:p>
            <a:r>
              <a:rPr lang="en-GB" sz="2400" dirty="0">
                <a:solidFill>
                  <a:srgbClr val="000000"/>
                </a:solidFill>
                <a:latin typeface="Arial" panose="020B0604020202020204" pitchFamily="34" charset="0"/>
              </a:rPr>
              <a:t>where regions were tested on the other </a:t>
            </a:r>
          </a:p>
          <a:p>
            <a:r>
              <a:rPr lang="en-GB" sz="2400" dirty="0">
                <a:solidFill>
                  <a:srgbClr val="000000"/>
                </a:solidFill>
                <a:latin typeface="Arial" panose="020B0604020202020204" pitchFamily="34" charset="0"/>
              </a:rPr>
              <a:t>regions predictor. Here the Kalimantan </a:t>
            </a:r>
          </a:p>
          <a:p>
            <a:r>
              <a:rPr lang="en-GB" sz="2400" dirty="0">
                <a:solidFill>
                  <a:srgbClr val="000000"/>
                </a:solidFill>
                <a:latin typeface="Arial" panose="020B0604020202020204" pitchFamily="34" charset="0"/>
              </a:rPr>
              <a:t>Adapted Model performed best, showing that</a:t>
            </a:r>
          </a:p>
          <a:p>
            <a:r>
              <a:rPr lang="en-GB" sz="2400" dirty="0">
                <a:solidFill>
                  <a:srgbClr val="000000"/>
                </a:solidFill>
                <a:latin typeface="Arial" panose="020B0604020202020204" pitchFamily="34" charset="0"/>
              </a:rPr>
              <a:t>the </a:t>
            </a:r>
            <a:r>
              <a:rPr lang="en-GB" sz="2400" b="1" dirty="0">
                <a:solidFill>
                  <a:srgbClr val="000000"/>
                </a:solidFill>
                <a:latin typeface="Arial" panose="020B0604020202020204" pitchFamily="34" charset="0"/>
              </a:rPr>
              <a:t>Sumatra model</a:t>
            </a:r>
            <a:r>
              <a:rPr lang="en-GB" sz="2400" dirty="0">
                <a:solidFill>
                  <a:srgbClr val="000000"/>
                </a:solidFill>
                <a:latin typeface="Arial" panose="020B0604020202020204" pitchFamily="34" charset="0"/>
              </a:rPr>
              <a:t> might have </a:t>
            </a:r>
            <a:r>
              <a:rPr lang="en-GB" sz="2400" b="1" dirty="0">
                <a:solidFill>
                  <a:srgbClr val="000000"/>
                </a:solidFill>
                <a:latin typeface="Arial" panose="020B0604020202020204" pitchFamily="34" charset="0"/>
              </a:rPr>
              <a:t>memorised</a:t>
            </a:r>
          </a:p>
          <a:p>
            <a:r>
              <a:rPr lang="en-GB" sz="2400" dirty="0">
                <a:solidFill>
                  <a:srgbClr val="000000"/>
                </a:solidFill>
                <a:latin typeface="Arial" panose="020B0604020202020204" pitchFamily="34" charset="0"/>
              </a:rPr>
              <a:t>the data rather than generalised for</a:t>
            </a:r>
          </a:p>
          <a:p>
            <a:r>
              <a:rPr lang="en-GB" sz="2400" dirty="0">
                <a:solidFill>
                  <a:srgbClr val="000000"/>
                </a:solidFill>
                <a:latin typeface="Arial" panose="020B0604020202020204" pitchFamily="34" charset="0"/>
              </a:rPr>
              <a:t>unseen data. </a:t>
            </a:r>
          </a:p>
          <a:p>
            <a:r>
              <a:rPr lang="en-GB" sz="2400" dirty="0">
                <a:solidFill>
                  <a:srgbClr val="000000"/>
                </a:solidFill>
                <a:latin typeface="Arial" panose="020B0604020202020204" pitchFamily="34" charset="0"/>
              </a:rPr>
              <a:t>Overall the </a:t>
            </a:r>
            <a:r>
              <a:rPr lang="en-GB" sz="2400" b="1" dirty="0">
                <a:solidFill>
                  <a:srgbClr val="000000"/>
                </a:solidFill>
                <a:latin typeface="Arial" panose="020B0604020202020204" pitchFamily="34" charset="0"/>
              </a:rPr>
              <a:t>model performed to an acceptable level</a:t>
            </a:r>
          </a:p>
          <a:p>
            <a:r>
              <a:rPr lang="en-GB" sz="2400" dirty="0">
                <a:solidFill>
                  <a:srgbClr val="000000"/>
                </a:solidFill>
                <a:latin typeface="Arial" panose="020B0604020202020204" pitchFamily="34" charset="0"/>
              </a:rPr>
              <a:t>considering the publicly available data for Indonesia.</a:t>
            </a:r>
          </a:p>
        </p:txBody>
      </p:sp>
      <p:pic>
        <p:nvPicPr>
          <p:cNvPr id="115" name="Picture 114" descr="Sumatra AM Adapted - severe instability in validation due to dropout&#10;">
            <a:extLst>
              <a:ext uri="{FF2B5EF4-FFF2-40B4-BE49-F238E27FC236}">
                <a16:creationId xmlns:a16="http://schemas.microsoft.com/office/drawing/2014/main" id="{96DA1481-FF68-905A-28D0-20928E1C30F9}"/>
              </a:ext>
            </a:extLst>
          </p:cNvPr>
          <p:cNvPicPr>
            <a:picLocks noChangeAspect="1"/>
          </p:cNvPicPr>
          <p:nvPr/>
        </p:nvPicPr>
        <p:blipFill>
          <a:blip r:embed="rId15"/>
          <a:stretch>
            <a:fillRect/>
          </a:stretch>
        </p:blipFill>
        <p:spPr>
          <a:xfrm>
            <a:off x="31804585" y="6909479"/>
            <a:ext cx="3544564" cy="2407839"/>
          </a:xfrm>
          <a:prstGeom prst="rect">
            <a:avLst/>
          </a:prstGeom>
        </p:spPr>
      </p:pic>
      <p:pic>
        <p:nvPicPr>
          <p:cNvPr id="117" name="Picture 116" descr="Kalimantan AM Adapted - less overfitting, the dropout is working here">
            <a:extLst>
              <a:ext uri="{FF2B5EF4-FFF2-40B4-BE49-F238E27FC236}">
                <a16:creationId xmlns:a16="http://schemas.microsoft.com/office/drawing/2014/main" id="{D4CF09E3-E7A3-10F2-9238-4FBE7DBA36C2}"/>
              </a:ext>
            </a:extLst>
          </p:cNvPr>
          <p:cNvPicPr>
            <a:picLocks noChangeAspect="1"/>
          </p:cNvPicPr>
          <p:nvPr/>
        </p:nvPicPr>
        <p:blipFill>
          <a:blip r:embed="rId16"/>
          <a:stretch>
            <a:fillRect/>
          </a:stretch>
        </p:blipFill>
        <p:spPr>
          <a:xfrm>
            <a:off x="38371273" y="6892227"/>
            <a:ext cx="3377675" cy="2436631"/>
          </a:xfrm>
          <a:prstGeom prst="rect">
            <a:avLst/>
          </a:prstGeom>
        </p:spPr>
      </p:pic>
      <p:pic>
        <p:nvPicPr>
          <p:cNvPr id="119" name="Picture 118" descr="Kalimantan without dropout, severe overfitting">
            <a:extLst>
              <a:ext uri="{FF2B5EF4-FFF2-40B4-BE49-F238E27FC236}">
                <a16:creationId xmlns:a16="http://schemas.microsoft.com/office/drawing/2014/main" id="{523C7E25-9178-F54B-F9AB-3DB9C20D1F84}"/>
              </a:ext>
            </a:extLst>
          </p:cNvPr>
          <p:cNvPicPr>
            <a:picLocks noChangeAspect="1"/>
          </p:cNvPicPr>
          <p:nvPr/>
        </p:nvPicPr>
        <p:blipFill>
          <a:blip r:embed="rId17"/>
          <a:stretch>
            <a:fillRect/>
          </a:stretch>
        </p:blipFill>
        <p:spPr>
          <a:xfrm>
            <a:off x="35106449" y="6919345"/>
            <a:ext cx="3343052" cy="2420831"/>
          </a:xfrm>
          <a:prstGeom prst="rect">
            <a:avLst/>
          </a:prstGeom>
        </p:spPr>
      </p:pic>
      <p:pic>
        <p:nvPicPr>
          <p:cNvPr id="121" name="Picture 120" descr="Sumatra AM - slight overfitting">
            <a:extLst>
              <a:ext uri="{FF2B5EF4-FFF2-40B4-BE49-F238E27FC236}">
                <a16:creationId xmlns:a16="http://schemas.microsoft.com/office/drawing/2014/main" id="{CDDF2432-F097-FC59-8947-A44CF1D9636D}"/>
              </a:ext>
            </a:extLst>
          </p:cNvPr>
          <p:cNvPicPr>
            <a:picLocks noChangeAspect="1"/>
          </p:cNvPicPr>
          <p:nvPr/>
        </p:nvPicPr>
        <p:blipFill>
          <a:blip r:embed="rId18"/>
          <a:stretch>
            <a:fillRect/>
          </a:stretch>
        </p:blipFill>
        <p:spPr>
          <a:xfrm>
            <a:off x="28674264" y="6949520"/>
            <a:ext cx="3263868" cy="2367798"/>
          </a:xfrm>
          <a:prstGeom prst="rect">
            <a:avLst/>
          </a:prstGeom>
        </p:spPr>
      </p:pic>
      <p:sp>
        <p:nvSpPr>
          <p:cNvPr id="122" name="TextBox 121">
            <a:extLst>
              <a:ext uri="{FF2B5EF4-FFF2-40B4-BE49-F238E27FC236}">
                <a16:creationId xmlns:a16="http://schemas.microsoft.com/office/drawing/2014/main" id="{5E3618C6-593D-7179-39D2-623C90D50782}"/>
              </a:ext>
            </a:extLst>
          </p:cNvPr>
          <p:cNvSpPr txBox="1"/>
          <p:nvPr/>
        </p:nvSpPr>
        <p:spPr>
          <a:xfrm>
            <a:off x="28728384" y="6291208"/>
            <a:ext cx="2156862" cy="523220"/>
          </a:xfrm>
          <a:prstGeom prst="rect">
            <a:avLst/>
          </a:prstGeom>
          <a:noFill/>
        </p:spPr>
        <p:txBody>
          <a:bodyPr wrap="square">
            <a:spAutoFit/>
          </a:bodyPr>
          <a:lstStyle/>
          <a:p>
            <a:r>
              <a:rPr lang="en-US" sz="2800" dirty="0"/>
              <a:t>Sumatra AM</a:t>
            </a:r>
          </a:p>
        </p:txBody>
      </p:sp>
      <p:sp>
        <p:nvSpPr>
          <p:cNvPr id="123" name="TextBox 122">
            <a:extLst>
              <a:ext uri="{FF2B5EF4-FFF2-40B4-BE49-F238E27FC236}">
                <a16:creationId xmlns:a16="http://schemas.microsoft.com/office/drawing/2014/main" id="{B92FF1A8-94CD-2248-F413-EB6577237B8B}"/>
              </a:ext>
            </a:extLst>
          </p:cNvPr>
          <p:cNvSpPr txBox="1"/>
          <p:nvPr/>
        </p:nvSpPr>
        <p:spPr>
          <a:xfrm>
            <a:off x="31743716" y="6284800"/>
            <a:ext cx="3605433" cy="523220"/>
          </a:xfrm>
          <a:prstGeom prst="rect">
            <a:avLst/>
          </a:prstGeom>
          <a:noFill/>
        </p:spPr>
        <p:txBody>
          <a:bodyPr wrap="square">
            <a:spAutoFit/>
          </a:bodyPr>
          <a:lstStyle/>
          <a:p>
            <a:r>
              <a:rPr lang="en-US" sz="2800" dirty="0"/>
              <a:t>Sumatra AM Adapted</a:t>
            </a:r>
          </a:p>
        </p:txBody>
      </p:sp>
      <p:sp>
        <p:nvSpPr>
          <p:cNvPr id="124" name="TextBox 123">
            <a:extLst>
              <a:ext uri="{FF2B5EF4-FFF2-40B4-BE49-F238E27FC236}">
                <a16:creationId xmlns:a16="http://schemas.microsoft.com/office/drawing/2014/main" id="{DC484ED1-B6B1-9390-999C-14AC23554774}"/>
              </a:ext>
            </a:extLst>
          </p:cNvPr>
          <p:cNvSpPr txBox="1"/>
          <p:nvPr/>
        </p:nvSpPr>
        <p:spPr>
          <a:xfrm>
            <a:off x="35406512" y="6291208"/>
            <a:ext cx="2699680" cy="523220"/>
          </a:xfrm>
          <a:prstGeom prst="rect">
            <a:avLst/>
          </a:prstGeom>
          <a:noFill/>
        </p:spPr>
        <p:txBody>
          <a:bodyPr wrap="square">
            <a:spAutoFit/>
          </a:bodyPr>
          <a:lstStyle/>
          <a:p>
            <a:r>
              <a:rPr lang="en-US" sz="2800" dirty="0"/>
              <a:t>Kalimantan AM</a:t>
            </a:r>
          </a:p>
        </p:txBody>
      </p:sp>
      <p:sp>
        <p:nvSpPr>
          <p:cNvPr id="125" name="TextBox 124">
            <a:extLst>
              <a:ext uri="{FF2B5EF4-FFF2-40B4-BE49-F238E27FC236}">
                <a16:creationId xmlns:a16="http://schemas.microsoft.com/office/drawing/2014/main" id="{963C9ABB-9CDB-97E1-C029-F8BA93D59D81}"/>
              </a:ext>
            </a:extLst>
          </p:cNvPr>
          <p:cNvSpPr txBox="1"/>
          <p:nvPr/>
        </p:nvSpPr>
        <p:spPr>
          <a:xfrm>
            <a:off x="38607092" y="6054346"/>
            <a:ext cx="3140070" cy="954107"/>
          </a:xfrm>
          <a:prstGeom prst="rect">
            <a:avLst/>
          </a:prstGeom>
          <a:noFill/>
        </p:spPr>
        <p:txBody>
          <a:bodyPr wrap="square">
            <a:spAutoFit/>
          </a:bodyPr>
          <a:lstStyle/>
          <a:p>
            <a:r>
              <a:rPr lang="en-US" sz="2800" dirty="0"/>
              <a:t>Kalimantan AM</a:t>
            </a:r>
          </a:p>
          <a:p>
            <a:r>
              <a:rPr lang="en-US" sz="2800" dirty="0"/>
              <a:t>Adapted</a:t>
            </a:r>
          </a:p>
        </p:txBody>
      </p:sp>
    </p:spTree>
    <p:extLst>
      <p:ext uri="{BB962C8B-B14F-4D97-AF65-F5344CB8AC3E}">
        <p14:creationId xmlns:p14="http://schemas.microsoft.com/office/powerpoint/2010/main" val="355267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78C8-AD4D-B32D-8C1E-9700FA36A57E}"/>
              </a:ext>
            </a:extLst>
          </p:cNvPr>
          <p:cNvSpPr>
            <a:spLocks noGrp="1"/>
          </p:cNvSpPr>
          <p:nvPr>
            <p:ph type="title"/>
          </p:nvPr>
        </p:nvSpPr>
        <p:spPr/>
        <p:txBody>
          <a:bodyPr/>
          <a:lstStyle/>
          <a:p>
            <a:r>
              <a:rPr lang="en-US" dirty="0"/>
              <a:t>Notes and sources</a:t>
            </a:r>
          </a:p>
        </p:txBody>
      </p:sp>
      <p:sp>
        <p:nvSpPr>
          <p:cNvPr id="3" name="Text Placeholder 2">
            <a:extLst>
              <a:ext uri="{FF2B5EF4-FFF2-40B4-BE49-F238E27FC236}">
                <a16:creationId xmlns:a16="http://schemas.microsoft.com/office/drawing/2014/main" id="{96EE4D9D-871F-B7BA-49EF-061C132F796C}"/>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E79C044-872D-51E8-C528-B87D951B770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DF24F34-C3BC-4FA7-DBE1-0F81140A54D6}"/>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E60303D1-74C1-7868-BF6E-C87E08B7BCB7}"/>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F6B30A5-DA76-1F09-B02D-72550F4BEBD9}"/>
              </a:ext>
            </a:extLst>
          </p:cNvPr>
          <p:cNvSpPr>
            <a:spLocks noGrp="1"/>
          </p:cNvSpPr>
          <p:nvPr>
            <p:ph type="body" sz="quarter" idx="12"/>
          </p:nvPr>
        </p:nvSpPr>
        <p:spPr/>
        <p:txBody>
          <a:bodyPr/>
          <a:lstStyle/>
          <a:p>
            <a:endParaRPr lang="en-US"/>
          </a:p>
        </p:txBody>
      </p:sp>
      <p:sp>
        <p:nvSpPr>
          <p:cNvPr id="9" name="TextBox 8">
            <a:extLst>
              <a:ext uri="{FF2B5EF4-FFF2-40B4-BE49-F238E27FC236}">
                <a16:creationId xmlns:a16="http://schemas.microsoft.com/office/drawing/2014/main" id="{561BF1F1-C215-3757-5D6E-C68FA669B70D}"/>
              </a:ext>
            </a:extLst>
          </p:cNvPr>
          <p:cNvSpPr txBox="1"/>
          <p:nvPr/>
        </p:nvSpPr>
        <p:spPr>
          <a:xfrm>
            <a:off x="2523744" y="5425510"/>
            <a:ext cx="38776656" cy="18558927"/>
          </a:xfrm>
          <a:prstGeom prst="rect">
            <a:avLst/>
          </a:prstGeom>
          <a:noFill/>
        </p:spPr>
        <p:txBody>
          <a:bodyPr wrap="square" rtlCol="0">
            <a:spAutoFit/>
          </a:bodyPr>
          <a:lstStyle/>
          <a:p>
            <a:r>
              <a:rPr lang="en-US" sz="4800" dirty="0"/>
              <a:t>79% of deforestation done to make space for agriculture</a:t>
            </a:r>
          </a:p>
          <a:p>
            <a:r>
              <a:rPr lang="en-US" sz="4800" dirty="0">
                <a:hlinkClick r:id="rId2"/>
              </a:rPr>
              <a:t>https://www.globalforestwatch.org/dashboards/country/IDN/?map=eyJjYW5Cb3VuZCI6dHJ1ZX0%3D</a:t>
            </a:r>
            <a:r>
              <a:rPr lang="en-US" sz="4800" dirty="0"/>
              <a:t> </a:t>
            </a:r>
          </a:p>
          <a:p>
            <a:endParaRPr lang="en-US" sz="4800" dirty="0"/>
          </a:p>
          <a:p>
            <a:r>
              <a:rPr lang="en-US" sz="4800" dirty="0"/>
              <a:t>3.3 tons per hectare of palm oil vs 0.7 tons per hectare for the second most efficient crop (global average, it is even at 5.4t/ha in Indonesia). Solution is not to punish farmers but to support the most vulnerable in making a livelihood in a sustainable manner (maybe investing in more processing plants in areas with high deforestation risk since 50% of palm oil is exported unprocessed)</a:t>
            </a:r>
          </a:p>
          <a:p>
            <a:r>
              <a:rPr lang="en-US" sz="4800" dirty="0">
                <a:hlinkClick r:id="rId3"/>
              </a:rPr>
              <a:t>https://www.mdpi.com/2073-4395/15/6/1465</a:t>
            </a:r>
            <a:endParaRPr lang="en-US" sz="4800" dirty="0"/>
          </a:p>
          <a:p>
            <a:r>
              <a:rPr lang="en-US" sz="4800" dirty="0">
                <a:hlinkClick r:id="rId2"/>
              </a:rPr>
              <a:t>https://www.globalforestwatch.org/dashboards/country/IDN/?map=eyJjYW5Cb3VuZCI6dHJ1ZX0%3D</a:t>
            </a:r>
            <a:r>
              <a:rPr lang="en-US" sz="4800" dirty="0"/>
              <a:t> </a:t>
            </a:r>
          </a:p>
          <a:p>
            <a:endParaRPr lang="en-US" sz="4800" dirty="0"/>
          </a:p>
          <a:p>
            <a:r>
              <a:rPr lang="en-US" sz="4800" dirty="0"/>
              <a:t>Were on right track: </a:t>
            </a:r>
            <a:r>
              <a:rPr lang="en-US" sz="4800" dirty="0" err="1"/>
              <a:t>Averageing</a:t>
            </a:r>
            <a:r>
              <a:rPr lang="en-US" sz="4800" dirty="0"/>
              <a:t> below 1Mha of tree coverage loss from 2019 to 2022 but then trending upwards again in recent years, </a:t>
            </a:r>
            <a:r>
              <a:rPr lang="en-US" sz="4800" dirty="0" err="1"/>
              <a:t>averageing</a:t>
            </a:r>
            <a:r>
              <a:rPr lang="en-US" sz="4800" dirty="0"/>
              <a:t> over 1Mha a year from 2022 and 2024. Tree coverage loss is not the same as deforestation. Tree coverage and deforestation are measured when an area has a &gt;30% loss of tree canopy coverage, it counts as deforestation if it is within the limits of a forest and tree coverage if not.</a:t>
            </a:r>
          </a:p>
          <a:p>
            <a:endParaRPr lang="en-US" sz="4800" dirty="0"/>
          </a:p>
          <a:p>
            <a:r>
              <a:rPr lang="en-US" sz="4800" dirty="0"/>
              <a:t>Deforestation creating horrible floods, devastating local infrastructure and leading to famine. </a:t>
            </a:r>
          </a:p>
          <a:p>
            <a:r>
              <a:rPr lang="en-US" sz="4800" dirty="0">
                <a:hlinkClick r:id="rId4"/>
              </a:rPr>
              <a:t>https://carbon-pulse.com/464583/</a:t>
            </a:r>
            <a:endParaRPr lang="en-US" sz="4800" dirty="0"/>
          </a:p>
          <a:p>
            <a:r>
              <a:rPr lang="en-US" sz="4800" dirty="0">
                <a:hlinkClick r:id="rId5"/>
              </a:rPr>
              <a:t>https://www.reuters.com/sustainability/climate-energy/indonesia-promises-action-any-mining-permit-violations-sumatra-floods-toll-about-2025-12-04/</a:t>
            </a:r>
            <a:r>
              <a:rPr lang="en-US" sz="4800" dirty="0"/>
              <a:t> </a:t>
            </a:r>
          </a:p>
          <a:p>
            <a:endParaRPr lang="en-US" sz="4800" dirty="0"/>
          </a:p>
          <a:p>
            <a:r>
              <a:rPr lang="en-US" sz="4800" dirty="0"/>
              <a:t>The Indonesian government is committed to making change: they fined mining and palm oil companies 2.7billion USD for operating in forest areas (just recently, on December 8th 2025) </a:t>
            </a:r>
          </a:p>
          <a:p>
            <a:r>
              <a:rPr lang="en-US" sz="4800" dirty="0">
                <a:hlinkClick r:id="rId6"/>
              </a:rPr>
              <a:t>https://www.reuters.com/sustainability/indonesia-fines-dozens-palm-oil-mining-companies-23-billion-operating-forest-2025-12-08/</a:t>
            </a:r>
            <a:endParaRPr lang="en-US" sz="4800" dirty="0"/>
          </a:p>
          <a:p>
            <a:r>
              <a:rPr lang="en-US" sz="4800" dirty="0">
                <a:hlinkClick r:id="rId5"/>
              </a:rPr>
              <a:t>https://www.reuters.com/sustainability/climate-energy/indonesia-promises-action-any-mining-permit-violations-sumatra-floods-toll-about-2025-12-04/</a:t>
            </a:r>
            <a:r>
              <a:rPr lang="en-US" sz="4800" dirty="0"/>
              <a:t> </a:t>
            </a:r>
          </a:p>
          <a:p>
            <a:endParaRPr lang="en-US" sz="4800" dirty="0"/>
          </a:p>
        </p:txBody>
      </p:sp>
      <p:sp>
        <p:nvSpPr>
          <p:cNvPr id="13" name="TextBox 12">
            <a:extLst>
              <a:ext uri="{FF2B5EF4-FFF2-40B4-BE49-F238E27FC236}">
                <a16:creationId xmlns:a16="http://schemas.microsoft.com/office/drawing/2014/main" id="{0E053BE5-92BA-81BC-213B-8AF9F60D8B69}"/>
              </a:ext>
            </a:extLst>
          </p:cNvPr>
          <p:cNvSpPr txBox="1"/>
          <p:nvPr/>
        </p:nvSpPr>
        <p:spPr>
          <a:xfrm>
            <a:off x="2523744" y="23772040"/>
            <a:ext cx="37862256" cy="3046988"/>
          </a:xfrm>
          <a:prstGeom prst="rect">
            <a:avLst/>
          </a:prstGeom>
          <a:noFill/>
        </p:spPr>
        <p:txBody>
          <a:bodyPr wrap="square">
            <a:spAutoFit/>
          </a:bodyPr>
          <a:lstStyle/>
          <a:p>
            <a:r>
              <a:rPr lang="en-US" sz="4800" b="0" i="0" u="none" strike="noStrike" dirty="0" err="1">
                <a:solidFill>
                  <a:srgbClr val="000000"/>
                </a:solidFill>
                <a:effectLst/>
                <a:latin typeface="-webkit-standard"/>
              </a:rPr>
              <a:t>MapBiomas</a:t>
            </a:r>
            <a:r>
              <a:rPr lang="en-US" sz="4800" b="0" i="0" u="none" strike="noStrike" dirty="0">
                <a:solidFill>
                  <a:srgbClr val="000000"/>
                </a:solidFill>
                <a:effectLst/>
                <a:latin typeface="-webkit-standard"/>
              </a:rPr>
              <a:t> Indonesia for mapping – it is under creative commons license (https://</a:t>
            </a:r>
            <a:r>
              <a:rPr lang="en-US" sz="4800" b="0" i="0" u="none" strike="noStrike" dirty="0" err="1">
                <a:solidFill>
                  <a:srgbClr val="000000"/>
                </a:solidFill>
                <a:effectLst/>
                <a:latin typeface="-webkit-standard"/>
              </a:rPr>
              <a:t>brasil.mapbiomas.org</a:t>
            </a:r>
            <a:r>
              <a:rPr lang="en-US" sz="4800" b="0" i="0" u="none" strike="noStrike" dirty="0">
                <a:solidFill>
                  <a:srgbClr val="000000"/>
                </a:solidFill>
                <a:effectLst/>
                <a:latin typeface="-webkit-standard"/>
              </a:rPr>
              <a:t>/</a:t>
            </a:r>
            <a:r>
              <a:rPr lang="en-US" sz="4800" b="0" i="0" u="none" strike="noStrike" dirty="0" err="1">
                <a:solidFill>
                  <a:srgbClr val="000000"/>
                </a:solidFill>
                <a:effectLst/>
                <a:latin typeface="-webkit-standard"/>
              </a:rPr>
              <a:t>en</a:t>
            </a:r>
            <a:r>
              <a:rPr lang="en-US" sz="4800" b="0" i="0" u="none" strike="noStrike" dirty="0">
                <a:solidFill>
                  <a:srgbClr val="000000"/>
                </a:solidFill>
                <a:effectLst/>
                <a:latin typeface="-webkit-standard"/>
              </a:rPr>
              <a:t>/</a:t>
            </a:r>
            <a:r>
              <a:rPr lang="en-US" sz="4800" b="0" i="0" u="none" strike="noStrike" dirty="0" err="1">
                <a:solidFill>
                  <a:srgbClr val="000000"/>
                </a:solidFill>
                <a:effectLst/>
                <a:latin typeface="-webkit-standard"/>
              </a:rPr>
              <a:t>perguntas-frequentes</a:t>
            </a:r>
            <a:r>
              <a:rPr lang="en-US" sz="4800" b="0" i="0" u="none" strike="noStrike" dirty="0">
                <a:solidFill>
                  <a:srgbClr val="000000"/>
                </a:solidFill>
                <a:effectLst/>
                <a:latin typeface="-webkit-standard"/>
              </a:rPr>
              <a:t>/) https://</a:t>
            </a:r>
            <a:r>
              <a:rPr lang="en-US" sz="4800" b="0" i="0" u="none" strike="noStrike" dirty="0" err="1">
                <a:solidFill>
                  <a:srgbClr val="000000"/>
                </a:solidFill>
                <a:effectLst/>
                <a:latin typeface="-webkit-standard"/>
              </a:rPr>
              <a:t>mapbiomas.org</a:t>
            </a:r>
            <a:r>
              <a:rPr lang="en-US" sz="4800" b="0" i="0" u="none" strike="noStrike" dirty="0">
                <a:solidFill>
                  <a:srgbClr val="000000"/>
                </a:solidFill>
                <a:effectLst/>
                <a:latin typeface="-webkit-standard"/>
              </a:rPr>
              <a:t>/</a:t>
            </a:r>
            <a:r>
              <a:rPr lang="en-US" sz="4800" b="0" i="0" u="none" strike="noStrike" dirty="0" err="1">
                <a:solidFill>
                  <a:srgbClr val="000000"/>
                </a:solidFill>
                <a:effectLst/>
                <a:latin typeface="-webkit-standard"/>
              </a:rPr>
              <a:t>analise</a:t>
            </a:r>
            <a:r>
              <a:rPr lang="en-US" sz="4800" b="0" i="0" u="none" strike="noStrike" dirty="0">
                <a:solidFill>
                  <a:srgbClr val="000000"/>
                </a:solidFill>
                <a:effectLst/>
                <a:latin typeface="-webkit-standard"/>
              </a:rPr>
              <a:t>-de-</a:t>
            </a:r>
            <a:r>
              <a:rPr lang="en-US" sz="4800" b="0" i="0" u="none" strike="noStrike" dirty="0" err="1">
                <a:solidFill>
                  <a:srgbClr val="000000"/>
                </a:solidFill>
                <a:effectLst/>
                <a:latin typeface="-webkit-standard"/>
              </a:rPr>
              <a:t>acuracia</a:t>
            </a:r>
            <a:endParaRPr lang="en-US" sz="4800" b="0" i="0" u="none" strike="noStrike" dirty="0">
              <a:solidFill>
                <a:srgbClr val="000000"/>
              </a:solidFill>
              <a:effectLst/>
              <a:latin typeface="-webkit-standard"/>
            </a:endParaRPr>
          </a:p>
          <a:p>
            <a:r>
              <a:rPr lang="en-US" sz="4800" dirty="0">
                <a:solidFill>
                  <a:srgbClr val="000000"/>
                </a:solidFill>
                <a:latin typeface="-webkit-standard"/>
              </a:rPr>
              <a:t>Sentinel-2 4band data for training() 10m pixel </a:t>
            </a:r>
            <a:r>
              <a:rPr lang="en-US" sz="4800" dirty="0">
                <a:solidFill>
                  <a:srgbClr val="000000"/>
                </a:solidFill>
                <a:latin typeface="-webkit-standard"/>
                <a:hlinkClick r:id="rId7"/>
              </a:rPr>
              <a:t>https://www.copernicus.eu/en/documentation/information-material/esa-cci-open-data-portal-projectdata-acces</a:t>
            </a:r>
            <a:r>
              <a:rPr lang="en-US" sz="4800" dirty="0">
                <a:solidFill>
                  <a:srgbClr val="000000"/>
                </a:solidFill>
                <a:latin typeface="-webkit-standard"/>
                <a:hlinkClick r:id="rId7"/>
              </a:rPr>
              <a:t>s</a:t>
            </a:r>
            <a:endParaRPr lang="en-US" sz="4800" dirty="0">
              <a:solidFill>
                <a:srgbClr val="000000"/>
              </a:solidFill>
              <a:latin typeface="-webkit-standard"/>
            </a:endParaRPr>
          </a:p>
        </p:txBody>
      </p:sp>
    </p:spTree>
    <p:extLst>
      <p:ext uri="{BB962C8B-B14F-4D97-AF65-F5344CB8AC3E}">
        <p14:creationId xmlns:p14="http://schemas.microsoft.com/office/powerpoint/2010/main" val="2120476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456D-FFFA-4A7F-3973-11A576279F5B}"/>
              </a:ext>
            </a:extLst>
          </p:cNvPr>
          <p:cNvSpPr>
            <a:spLocks noGrp="1"/>
          </p:cNvSpPr>
          <p:nvPr>
            <p:ph type="title"/>
          </p:nvPr>
        </p:nvSpPr>
        <p:spPr/>
        <p:txBody>
          <a:bodyPr/>
          <a:lstStyle/>
          <a:p>
            <a:r>
              <a:rPr lang="en-US" dirty="0" err="1"/>
              <a:t>Github</a:t>
            </a:r>
            <a:r>
              <a:rPr lang="en-US" dirty="0"/>
              <a:t> link</a:t>
            </a:r>
          </a:p>
        </p:txBody>
      </p:sp>
      <p:sp>
        <p:nvSpPr>
          <p:cNvPr id="3" name="Text Placeholder 2">
            <a:extLst>
              <a:ext uri="{FF2B5EF4-FFF2-40B4-BE49-F238E27FC236}">
                <a16:creationId xmlns:a16="http://schemas.microsoft.com/office/drawing/2014/main" id="{81FD2138-104C-C97E-7095-282FC021E128}"/>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D92ECC7-F44C-1B15-30F5-69D0716D68A9}"/>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BD33F0C9-9C94-0F0B-413E-5736F0CA586F}"/>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17F27F62-DC8C-F859-FAED-C715DD77A8C8}"/>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D6A1430-BCA7-3EBF-E16B-ADFB7B646D57}"/>
              </a:ext>
            </a:extLst>
          </p:cNvPr>
          <p:cNvSpPr>
            <a:spLocks noGrp="1"/>
          </p:cNvSpPr>
          <p:nvPr>
            <p:ph type="body" sz="quarter" idx="12"/>
          </p:nvPr>
        </p:nvSpPr>
        <p:spPr/>
        <p:txBody>
          <a:bodyPr/>
          <a:lstStyle/>
          <a:p>
            <a:endParaRPr lang="en-US"/>
          </a:p>
        </p:txBody>
      </p:sp>
      <p:sp>
        <p:nvSpPr>
          <p:cNvPr id="9" name="TextBox 8">
            <a:extLst>
              <a:ext uri="{FF2B5EF4-FFF2-40B4-BE49-F238E27FC236}">
                <a16:creationId xmlns:a16="http://schemas.microsoft.com/office/drawing/2014/main" id="{BA96DCDC-F7B0-A7F3-E70D-181D3986EE1C}"/>
              </a:ext>
            </a:extLst>
          </p:cNvPr>
          <p:cNvSpPr txBox="1"/>
          <p:nvPr/>
        </p:nvSpPr>
        <p:spPr>
          <a:xfrm>
            <a:off x="5242560" y="14811494"/>
            <a:ext cx="32430720" cy="769441"/>
          </a:xfrm>
          <a:prstGeom prst="rect">
            <a:avLst/>
          </a:prstGeom>
          <a:noFill/>
        </p:spPr>
        <p:txBody>
          <a:bodyPr wrap="square">
            <a:spAutoFit/>
          </a:bodyPr>
          <a:lstStyle/>
          <a:p>
            <a:r>
              <a:rPr lang="en-US" sz="4400" dirty="0">
                <a:hlinkClick r:id="rId2"/>
              </a:rPr>
              <a:t>https://github.com/Shadyabu/deforestation_indonesia</a:t>
            </a:r>
            <a:r>
              <a:rPr lang="en-US" sz="4400" dirty="0"/>
              <a:t> </a:t>
            </a:r>
          </a:p>
        </p:txBody>
      </p:sp>
    </p:spTree>
    <p:extLst>
      <p:ext uri="{BB962C8B-B14F-4D97-AF65-F5344CB8AC3E}">
        <p14:creationId xmlns:p14="http://schemas.microsoft.com/office/powerpoint/2010/main" val="1565477945"/>
      </p:ext>
    </p:extLst>
  </p:cSld>
  <p:clrMapOvr>
    <a:masterClrMapping/>
  </p:clrMapOvr>
</p:sld>
</file>

<file path=ppt/theme/theme1.xml><?xml version="1.0" encoding="utf-8"?>
<a:theme xmlns:a="http://schemas.openxmlformats.org/drawingml/2006/main" name="UCL_Black_A0_Landscape_Poster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E6ADF204-7703-4FAF-A4DB-2F2B8C53F31A}" vid="{08D27FD6-0F78-412E-B5C8-B2578D9762C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35FEB0-B839-4E5E-AADA-024AA63178E7}">
  <ds:schemaRefs>
    <ds:schemaRef ds:uri="http://www.w3.org/XML/1998/namespace"/>
    <ds:schemaRef ds:uri="31319a9f-c50a-4d3b-8fa9-492cace4e4c3"/>
    <ds:schemaRef ds:uri="http://schemas.microsoft.com/office/2006/documentManagement/types"/>
    <ds:schemaRef ds:uri="http://purl.org/dc/terms/"/>
    <ds:schemaRef ds:uri="http://purl.org/dc/elements/1.1/"/>
    <ds:schemaRef ds:uri="http://schemas.microsoft.com/office/infopath/2007/PartnerControls"/>
    <ds:schemaRef ds:uri="d5fb6ed1-db9c-48a3-a5c6-9c2d850d1a1b"/>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74005A4-B56F-4752-B379-808441D9ECD6}">
  <ds:schemaRefs>
    <ds:schemaRef ds:uri="http://schemas.microsoft.com/sharepoint/v3/contenttype/forms"/>
  </ds:schemaRefs>
</ds:datastoreItem>
</file>

<file path=customXml/itemProps3.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UCL_A0_Landscape_Poster_Master</Template>
  <TotalTime>9604</TotalTime>
  <Words>1639</Words>
  <Application>Microsoft Macintosh PowerPoint</Application>
  <PresentationFormat>Custom</PresentationFormat>
  <Paragraphs>131</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-webkit-standard</vt:lpstr>
      <vt:lpstr>Arial</vt:lpstr>
      <vt:lpstr>Helvetica</vt:lpstr>
      <vt:lpstr>UCL_Black_A0_Landscape_Poster_Theme</vt:lpstr>
      <vt:lpstr>Deforestation Detection in Indonesia</vt:lpstr>
      <vt:lpstr>Notes and sources</vt:lpstr>
      <vt:lpstr>Github link</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1</cp:lastModifiedBy>
  <cp:revision>16</cp:revision>
  <dcterms:created xsi:type="dcterms:W3CDTF">2020-10-12T16:47:39Z</dcterms:created>
  <dcterms:modified xsi:type="dcterms:W3CDTF">2025-12-11T05:03:27Z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